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1" r:id="rId3"/>
  </p:sldMasterIdLst>
  <p:handoutMasterIdLst>
    <p:handoutMasterId r:id="rId39"/>
  </p:handoutMasterIdLst>
  <p:sldIdLst>
    <p:sldId id="263" r:id="rId4"/>
    <p:sldId id="264" r:id="rId5"/>
    <p:sldId id="265" r:id="rId6"/>
    <p:sldId id="300" r:id="rId7"/>
    <p:sldId id="282" r:id="rId8"/>
    <p:sldId id="281" r:id="rId9"/>
    <p:sldId id="298" r:id="rId10"/>
    <p:sldId id="283" r:id="rId11"/>
    <p:sldId id="284" r:id="rId12"/>
    <p:sldId id="295" r:id="rId13"/>
    <p:sldId id="285" r:id="rId14"/>
    <p:sldId id="286" r:id="rId15"/>
    <p:sldId id="296" r:id="rId16"/>
    <p:sldId id="287" r:id="rId17"/>
    <p:sldId id="288" r:id="rId18"/>
    <p:sldId id="289" r:id="rId19"/>
    <p:sldId id="299" r:id="rId20"/>
    <p:sldId id="268" r:id="rId21"/>
    <p:sldId id="269" r:id="rId22"/>
    <p:sldId id="297" r:id="rId23"/>
    <p:sldId id="270" r:id="rId24"/>
    <p:sldId id="276" r:id="rId25"/>
    <p:sldId id="277" r:id="rId26"/>
    <p:sldId id="271" r:id="rId27"/>
    <p:sldId id="273" r:id="rId28"/>
    <p:sldId id="291" r:id="rId29"/>
    <p:sldId id="274" r:id="rId30"/>
    <p:sldId id="293" r:id="rId31"/>
    <p:sldId id="294" r:id="rId32"/>
    <p:sldId id="292" r:id="rId33"/>
    <p:sldId id="279" r:id="rId34"/>
    <p:sldId id="278" r:id="rId35"/>
    <p:sldId id="290" r:id="rId36"/>
    <p:sldId id="280" r:id="rId37"/>
    <p:sldId id="267" r:id="rId3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1B7E"/>
    <a:srgbClr val="164194"/>
    <a:srgbClr val="BA2302"/>
    <a:srgbClr val="BD2B0A"/>
    <a:srgbClr val="BD2B0B"/>
    <a:srgbClr val="DB9285"/>
    <a:srgbClr val="1F3D5F"/>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735BE5-5E1E-2602-1BA4-C47AE2981704}" v="61" dt="2023-07-03T15:17:55.962"/>
    <p1510:client id="{30C7BF8A-710D-E02F-F60B-3CE46C7E46BE}" v="144" dt="2023-07-04T06:32:47.654"/>
    <p1510:client id="{E2919D8F-AF62-4E8C-5911-F807DD694D39}" v="454" dt="2023-07-02T22:38:38.5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31" autoAdjust="0"/>
    <p:restoredTop sz="94604" autoAdjust="0"/>
  </p:normalViewPr>
  <p:slideViewPr>
    <p:cSldViewPr showGuides="1">
      <p:cViewPr varScale="1">
        <p:scale>
          <a:sx n="68" d="100"/>
          <a:sy n="68" d="100"/>
        </p:scale>
        <p:origin x="167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microsoft.com/office/2015/10/relationships/revisionInfo" Target="revisionInfo.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0197008-5A80-491E-BE13-934481939984}" type="datetimeFigureOut">
              <a:rPr lang="it-IT" smtClean="0"/>
              <a:t>06/07/2023</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C53CF82-CBDD-42C1-9B63-A5CC225C7AFC}" type="slidenum">
              <a:rPr lang="it-IT" smtClean="0"/>
              <a:t>‹nº›</a:t>
            </a:fld>
            <a:endParaRPr lang="it-IT"/>
          </a:p>
        </p:txBody>
      </p:sp>
    </p:spTree>
    <p:extLst>
      <p:ext uri="{BB962C8B-B14F-4D97-AF65-F5344CB8AC3E}">
        <p14:creationId xmlns:p14="http://schemas.microsoft.com/office/powerpoint/2010/main" val="19565230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COPERTINA">
    <p:spTree>
      <p:nvGrpSpPr>
        <p:cNvPr id="1" name=""/>
        <p:cNvGrpSpPr/>
        <p:nvPr/>
      </p:nvGrpSpPr>
      <p:grpSpPr>
        <a:xfrm>
          <a:off x="0" y="0"/>
          <a:ext cx="0" cy="0"/>
          <a:chOff x="0" y="0"/>
          <a:chExt cx="0" cy="0"/>
        </a:xfrm>
      </p:grpSpPr>
      <p:sp>
        <p:nvSpPr>
          <p:cNvPr id="3" name="Segnaposto testo 2"/>
          <p:cNvSpPr>
            <a:spLocks noGrp="1"/>
          </p:cNvSpPr>
          <p:nvPr>
            <p:ph type="body" sz="quarter" idx="10" hasCustomPrompt="1"/>
          </p:nvPr>
        </p:nvSpPr>
        <p:spPr>
          <a:xfrm>
            <a:off x="611560" y="2708920"/>
            <a:ext cx="7993335" cy="2160240"/>
          </a:xfrm>
          <a:prstGeom prst="rect">
            <a:avLst/>
          </a:prstGeom>
        </p:spPr>
        <p:txBody>
          <a:bodyPr anchor="ctr" anchorCtr="0"/>
          <a:lstStyle>
            <a:lvl1pPr marL="0" indent="0" algn="ctr">
              <a:buNone/>
              <a:defRPr sz="3600" b="1" baseline="0">
                <a:solidFill>
                  <a:srgbClr val="164194"/>
                </a:solidFill>
                <a:latin typeface="+mj-lt"/>
              </a:defRPr>
            </a:lvl1pPr>
          </a:lstStyle>
          <a:p>
            <a:pPr lvl="0"/>
            <a:r>
              <a:rPr lang="it-IT" dirty="0"/>
              <a:t>Fare clic per inserire il titolo della presentazione</a:t>
            </a:r>
          </a:p>
        </p:txBody>
      </p:sp>
      <p:sp>
        <p:nvSpPr>
          <p:cNvPr id="6" name="Segnaposto testo 5"/>
          <p:cNvSpPr>
            <a:spLocks noGrp="1"/>
          </p:cNvSpPr>
          <p:nvPr>
            <p:ph type="body" sz="quarter" idx="11" hasCustomPrompt="1"/>
          </p:nvPr>
        </p:nvSpPr>
        <p:spPr>
          <a:xfrm>
            <a:off x="611560" y="5235128"/>
            <a:ext cx="5256212" cy="425450"/>
          </a:xfrm>
          <a:prstGeom prst="rect">
            <a:avLst/>
          </a:prstGeom>
        </p:spPr>
        <p:txBody>
          <a:bodyPr/>
          <a:lstStyle>
            <a:lvl1pPr marL="0" indent="0">
              <a:buNone/>
              <a:defRPr sz="2400" b="1">
                <a:solidFill>
                  <a:srgbClr val="164194"/>
                </a:solidFill>
                <a:latin typeface="+mj-lt"/>
              </a:defRPr>
            </a:lvl1pPr>
          </a:lstStyle>
          <a:p>
            <a:pPr lvl="0"/>
            <a:r>
              <a:rPr lang="it-IT" dirty="0"/>
              <a:t>Nome Cognome</a:t>
            </a:r>
          </a:p>
        </p:txBody>
      </p:sp>
      <p:sp>
        <p:nvSpPr>
          <p:cNvPr id="8" name="Segnaposto testo 7"/>
          <p:cNvSpPr>
            <a:spLocks noGrp="1"/>
          </p:cNvSpPr>
          <p:nvPr>
            <p:ph type="body" sz="quarter" idx="12" hasCustomPrompt="1"/>
          </p:nvPr>
        </p:nvSpPr>
        <p:spPr>
          <a:xfrm>
            <a:off x="611560" y="5733256"/>
            <a:ext cx="5329237" cy="791418"/>
          </a:xfrm>
          <a:prstGeom prst="rect">
            <a:avLst/>
          </a:prstGeom>
        </p:spPr>
        <p:txBody>
          <a:bodyPr/>
          <a:lstStyle>
            <a:lvl1pPr marL="0" indent="0">
              <a:buNone/>
              <a:defRPr sz="2000" baseline="0">
                <a:solidFill>
                  <a:srgbClr val="164194"/>
                </a:solidFill>
                <a:latin typeface="+mj-lt"/>
              </a:defRPr>
            </a:lvl1pPr>
          </a:lstStyle>
          <a:p>
            <a:pPr lvl="0"/>
            <a:r>
              <a:rPr lang="it-IT" dirty="0"/>
              <a:t>Dipartimento/Struttura </a:t>
            </a:r>
            <a:r>
              <a:rPr lang="it-IT" dirty="0" err="1"/>
              <a:t>xxxxxx</a:t>
            </a:r>
            <a:r>
              <a:rPr lang="it-IT" dirty="0"/>
              <a:t> </a:t>
            </a:r>
            <a:r>
              <a:rPr lang="it-IT" dirty="0" err="1"/>
              <a:t>xxxxxxxxxxxx</a:t>
            </a:r>
            <a:r>
              <a:rPr lang="it-IT" dirty="0"/>
              <a:t> </a:t>
            </a:r>
            <a:r>
              <a:rPr lang="it-IT" dirty="0" err="1"/>
              <a:t>xxxxxxxx</a:t>
            </a:r>
            <a:r>
              <a:rPr lang="it-IT" dirty="0"/>
              <a:t> </a:t>
            </a:r>
            <a:r>
              <a:rPr lang="it-IT" dirty="0" err="1"/>
              <a:t>xxxxx</a:t>
            </a:r>
            <a:r>
              <a:rPr lang="it-IT" dirty="0"/>
              <a:t> </a:t>
            </a:r>
            <a:r>
              <a:rPr lang="it-IT" dirty="0" err="1"/>
              <a:t>xxxxxxxxxxxxxxxxxxx</a:t>
            </a:r>
            <a:r>
              <a:rPr lang="it-IT" dirty="0"/>
              <a:t> </a:t>
            </a:r>
            <a:r>
              <a:rPr lang="it-IT" dirty="0" err="1"/>
              <a:t>xxxxx</a:t>
            </a:r>
            <a:endParaRPr lang="it-IT" dirty="0"/>
          </a:p>
        </p:txBody>
      </p:sp>
    </p:spTree>
    <p:extLst>
      <p:ext uri="{BB962C8B-B14F-4D97-AF65-F5344CB8AC3E}">
        <p14:creationId xmlns:p14="http://schemas.microsoft.com/office/powerpoint/2010/main" val="2566725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con punto elenco">
    <p:spTree>
      <p:nvGrpSpPr>
        <p:cNvPr id="1" name=""/>
        <p:cNvGrpSpPr/>
        <p:nvPr/>
      </p:nvGrpSpPr>
      <p:grpSpPr>
        <a:xfrm>
          <a:off x="0" y="0"/>
          <a:ext cx="0" cy="0"/>
          <a:chOff x="0" y="0"/>
          <a:chExt cx="0" cy="0"/>
        </a:xfrm>
      </p:grpSpPr>
      <p:sp>
        <p:nvSpPr>
          <p:cNvPr id="8" name="Segnaposto testo 7"/>
          <p:cNvSpPr>
            <a:spLocks noGrp="1"/>
          </p:cNvSpPr>
          <p:nvPr>
            <p:ph type="body" sz="quarter" idx="11" hasCustomPrompt="1"/>
          </p:nvPr>
        </p:nvSpPr>
        <p:spPr>
          <a:xfrm>
            <a:off x="395288" y="1412875"/>
            <a:ext cx="8424862" cy="431949"/>
          </a:xfrm>
          <a:prstGeom prst="rect">
            <a:avLst/>
          </a:prstGeom>
        </p:spPr>
        <p:txBody>
          <a:bodyPr/>
          <a:lstStyle>
            <a:lvl1pPr marL="0" indent="0">
              <a:buFont typeface="Arial" panose="020B0604020202020204" pitchFamily="34" charset="0"/>
              <a:buNone/>
              <a:defRPr sz="1800" baseline="0">
                <a:latin typeface="+mj-lt"/>
              </a:defRPr>
            </a:lvl1pPr>
          </a:lstStyle>
          <a:p>
            <a:pPr lvl="0"/>
            <a:r>
              <a:rPr lang="it-IT" dirty="0"/>
              <a:t>Fare clic per modificare il testo</a:t>
            </a:r>
          </a:p>
        </p:txBody>
      </p:sp>
      <p:sp>
        <p:nvSpPr>
          <p:cNvPr id="10" name="Segnaposto testo 9"/>
          <p:cNvSpPr>
            <a:spLocks noGrp="1"/>
          </p:cNvSpPr>
          <p:nvPr>
            <p:ph type="body" sz="quarter" idx="12" hasCustomPrompt="1"/>
          </p:nvPr>
        </p:nvSpPr>
        <p:spPr>
          <a:xfrm>
            <a:off x="395288" y="1989138"/>
            <a:ext cx="8424862" cy="3960812"/>
          </a:xfrm>
          <a:prstGeom prst="rect">
            <a:avLst/>
          </a:prstGeom>
        </p:spPr>
        <p:txBody>
          <a:bodyPr/>
          <a:lstStyle>
            <a:lvl1pPr marL="285750" indent="-285750">
              <a:buFont typeface="Wingdings" panose="05000000000000000000" pitchFamily="2" charset="2"/>
              <a:buChar char="§"/>
              <a:defRPr sz="1800" baseline="0">
                <a:latin typeface="Century Gothic" panose="020B0502020202020204" pitchFamily="34" charset="0"/>
              </a:defRPr>
            </a:lvl1pPr>
            <a:lvl2pPr marL="742950" indent="-285750">
              <a:buFont typeface="Wingdings" panose="05000000000000000000" pitchFamily="2" charset="2"/>
              <a:buChar char="§"/>
              <a:defRPr sz="1800">
                <a:latin typeface="+mj-lt"/>
              </a:defRPr>
            </a:lvl2pPr>
          </a:lstStyle>
          <a:p>
            <a:pPr lvl="1"/>
            <a:r>
              <a:rPr lang="it-IT" dirty="0"/>
              <a:t>Fare clic per modificare il punto elenco uno</a:t>
            </a:r>
          </a:p>
          <a:p>
            <a:pPr lvl="1"/>
            <a:r>
              <a:rPr lang="it-IT" dirty="0"/>
              <a:t>Fare clic per modificare il punto elenco due</a:t>
            </a:r>
          </a:p>
          <a:p>
            <a:pPr lvl="1"/>
            <a:r>
              <a:rPr lang="it-IT" dirty="0"/>
              <a:t>Fare clic per modificare il punto elenco tre</a:t>
            </a:r>
          </a:p>
          <a:p>
            <a:pPr lvl="1"/>
            <a:r>
              <a:rPr lang="it-IT" dirty="0"/>
              <a:t>Fare clic per modificare il punto elenco quattro</a:t>
            </a:r>
          </a:p>
        </p:txBody>
      </p:sp>
      <p:sp>
        <p:nvSpPr>
          <p:cNvPr id="16" name="Segnaposto testo 7"/>
          <p:cNvSpPr>
            <a:spLocks noGrp="1"/>
          </p:cNvSpPr>
          <p:nvPr>
            <p:ph type="body" sz="quarter" idx="10" hasCustomPrompt="1"/>
          </p:nvPr>
        </p:nvSpPr>
        <p:spPr>
          <a:xfrm>
            <a:off x="395288" y="476673"/>
            <a:ext cx="8424862" cy="648071"/>
          </a:xfrm>
          <a:prstGeom prst="rect">
            <a:avLst/>
          </a:prstGeom>
        </p:spPr>
        <p:txBody>
          <a:bodyPr/>
          <a:lstStyle>
            <a:lvl1pPr marL="0" indent="0">
              <a:lnSpc>
                <a:spcPts val="2200"/>
              </a:lnSpc>
              <a:buNone/>
              <a:defRPr sz="2400" b="1">
                <a:solidFill>
                  <a:srgbClr val="164194"/>
                </a:solidFill>
                <a:latin typeface="+mj-lt"/>
              </a:defRPr>
            </a:lvl1pPr>
          </a:lstStyle>
          <a:p>
            <a:pPr lvl="0"/>
            <a:r>
              <a:rPr lang="it-IT" dirty="0"/>
              <a:t>Fare clic per modificare il titolo della diapositiva</a:t>
            </a:r>
          </a:p>
        </p:txBody>
      </p:sp>
    </p:spTree>
    <p:extLst>
      <p:ext uri="{BB962C8B-B14F-4D97-AF65-F5344CB8AC3E}">
        <p14:creationId xmlns:p14="http://schemas.microsoft.com/office/powerpoint/2010/main" val="304385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semplice">
    <p:spTree>
      <p:nvGrpSpPr>
        <p:cNvPr id="1" name=""/>
        <p:cNvGrpSpPr/>
        <p:nvPr/>
      </p:nvGrpSpPr>
      <p:grpSpPr>
        <a:xfrm>
          <a:off x="0" y="0"/>
          <a:ext cx="0" cy="0"/>
          <a:chOff x="0" y="0"/>
          <a:chExt cx="0" cy="0"/>
        </a:xfrm>
      </p:grpSpPr>
      <p:sp>
        <p:nvSpPr>
          <p:cNvPr id="7" name="Segnaposto testo 7"/>
          <p:cNvSpPr>
            <a:spLocks noGrp="1"/>
          </p:cNvSpPr>
          <p:nvPr>
            <p:ph type="body" sz="quarter" idx="10" hasCustomPrompt="1"/>
          </p:nvPr>
        </p:nvSpPr>
        <p:spPr>
          <a:xfrm>
            <a:off x="395288" y="476673"/>
            <a:ext cx="8424862" cy="648071"/>
          </a:xfrm>
          <a:prstGeom prst="rect">
            <a:avLst/>
          </a:prstGeom>
        </p:spPr>
        <p:txBody>
          <a:bodyPr/>
          <a:lstStyle>
            <a:lvl1pPr marL="0" indent="0">
              <a:lnSpc>
                <a:spcPts val="2200"/>
              </a:lnSpc>
              <a:buNone/>
              <a:defRPr sz="2400" b="1">
                <a:solidFill>
                  <a:srgbClr val="164194"/>
                </a:solidFill>
                <a:latin typeface="+mj-lt"/>
              </a:defRPr>
            </a:lvl1pPr>
          </a:lstStyle>
          <a:p>
            <a:pPr lvl="0"/>
            <a:r>
              <a:rPr lang="it-IT" dirty="0"/>
              <a:t>Fare clic per modificare il titolo della diapositiva</a:t>
            </a:r>
          </a:p>
        </p:txBody>
      </p:sp>
      <p:sp>
        <p:nvSpPr>
          <p:cNvPr id="9" name="Segnaposto testo 7"/>
          <p:cNvSpPr>
            <a:spLocks noGrp="1"/>
          </p:cNvSpPr>
          <p:nvPr>
            <p:ph type="body" sz="quarter" idx="11" hasCustomPrompt="1"/>
          </p:nvPr>
        </p:nvSpPr>
        <p:spPr>
          <a:xfrm>
            <a:off x="395288" y="1412875"/>
            <a:ext cx="8424862" cy="4536405"/>
          </a:xfrm>
          <a:prstGeom prst="rect">
            <a:avLst/>
          </a:prstGeom>
        </p:spPr>
        <p:txBody>
          <a:bodyPr/>
          <a:lstStyle>
            <a:lvl1pPr marL="0" indent="0">
              <a:buFont typeface="Arial" panose="020B0604020202020204" pitchFamily="34" charset="0"/>
              <a:buNone/>
              <a:defRPr sz="1800" baseline="0">
                <a:latin typeface="+mj-lt"/>
              </a:defRPr>
            </a:lvl1pPr>
          </a:lstStyle>
          <a:p>
            <a:pPr lvl="0"/>
            <a:r>
              <a:rPr lang="it-IT" dirty="0"/>
              <a:t>Fare clic per modificare il testo</a:t>
            </a:r>
          </a:p>
        </p:txBody>
      </p:sp>
    </p:spTree>
    <p:extLst>
      <p:ext uri="{BB962C8B-B14F-4D97-AF65-F5344CB8AC3E}">
        <p14:creationId xmlns:p14="http://schemas.microsoft.com/office/powerpoint/2010/main" val="341815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con grafico">
    <p:spTree>
      <p:nvGrpSpPr>
        <p:cNvPr id="1" name=""/>
        <p:cNvGrpSpPr/>
        <p:nvPr/>
      </p:nvGrpSpPr>
      <p:grpSpPr>
        <a:xfrm>
          <a:off x="0" y="0"/>
          <a:ext cx="0" cy="0"/>
          <a:chOff x="0" y="0"/>
          <a:chExt cx="0" cy="0"/>
        </a:xfrm>
      </p:grpSpPr>
      <p:sp>
        <p:nvSpPr>
          <p:cNvPr id="9" name="Segnaposto grafico 8"/>
          <p:cNvSpPr>
            <a:spLocks noGrp="1"/>
          </p:cNvSpPr>
          <p:nvPr>
            <p:ph type="chart" sz="quarter" idx="10" hasCustomPrompt="1"/>
          </p:nvPr>
        </p:nvSpPr>
        <p:spPr>
          <a:xfrm>
            <a:off x="683269" y="2781300"/>
            <a:ext cx="7777163" cy="3024188"/>
          </a:xfrm>
          <a:prstGeom prst="rect">
            <a:avLst/>
          </a:prstGeom>
        </p:spPr>
        <p:txBody>
          <a:bodyPr/>
          <a:lstStyle>
            <a:lvl1pPr marL="0" indent="0">
              <a:buNone/>
              <a:defRPr sz="1800" baseline="0">
                <a:latin typeface="+mj-lt"/>
              </a:defRPr>
            </a:lvl1pPr>
          </a:lstStyle>
          <a:p>
            <a:r>
              <a:rPr lang="it-IT" dirty="0"/>
              <a:t>Fare clic sull’icona per inserire un grafico</a:t>
            </a:r>
          </a:p>
        </p:txBody>
      </p:sp>
      <p:sp>
        <p:nvSpPr>
          <p:cNvPr id="11" name="Segnaposto testo 7"/>
          <p:cNvSpPr>
            <a:spLocks noGrp="1"/>
          </p:cNvSpPr>
          <p:nvPr>
            <p:ph type="body" sz="quarter" idx="12" hasCustomPrompt="1"/>
          </p:nvPr>
        </p:nvSpPr>
        <p:spPr>
          <a:xfrm>
            <a:off x="395288" y="1412875"/>
            <a:ext cx="8424862" cy="431949"/>
          </a:xfrm>
          <a:prstGeom prst="rect">
            <a:avLst/>
          </a:prstGeom>
        </p:spPr>
        <p:txBody>
          <a:bodyPr/>
          <a:lstStyle>
            <a:lvl1pPr marL="0" indent="0">
              <a:buFont typeface="Arial" panose="020B0604020202020204" pitchFamily="34" charset="0"/>
              <a:buNone/>
              <a:defRPr sz="1800" baseline="0">
                <a:latin typeface="+mj-lt"/>
              </a:defRPr>
            </a:lvl1pPr>
          </a:lstStyle>
          <a:p>
            <a:pPr lvl="0"/>
            <a:r>
              <a:rPr lang="it-IT" dirty="0"/>
              <a:t>Fare clic per modificare il testo</a:t>
            </a:r>
          </a:p>
        </p:txBody>
      </p:sp>
      <p:sp>
        <p:nvSpPr>
          <p:cNvPr id="6" name="Segnaposto testo 7"/>
          <p:cNvSpPr>
            <a:spLocks noGrp="1"/>
          </p:cNvSpPr>
          <p:nvPr>
            <p:ph type="body" sz="quarter" idx="13" hasCustomPrompt="1"/>
          </p:nvPr>
        </p:nvSpPr>
        <p:spPr>
          <a:xfrm>
            <a:off x="395288" y="476673"/>
            <a:ext cx="8424862" cy="648071"/>
          </a:xfrm>
          <a:prstGeom prst="rect">
            <a:avLst/>
          </a:prstGeom>
        </p:spPr>
        <p:txBody>
          <a:bodyPr/>
          <a:lstStyle>
            <a:lvl1pPr marL="0" indent="0">
              <a:lnSpc>
                <a:spcPts val="2200"/>
              </a:lnSpc>
              <a:buNone/>
              <a:defRPr sz="2400" b="1">
                <a:solidFill>
                  <a:srgbClr val="164194"/>
                </a:solidFill>
                <a:latin typeface="+mj-lt"/>
              </a:defRPr>
            </a:lvl1pPr>
          </a:lstStyle>
          <a:p>
            <a:pPr lvl="0"/>
            <a:r>
              <a:rPr lang="it-IT" dirty="0"/>
              <a:t>Fare clic per modificare il titolo della diapositiva</a:t>
            </a:r>
          </a:p>
        </p:txBody>
      </p:sp>
    </p:spTree>
    <p:extLst>
      <p:ext uri="{BB962C8B-B14F-4D97-AF65-F5344CB8AC3E}">
        <p14:creationId xmlns:p14="http://schemas.microsoft.com/office/powerpoint/2010/main" val="55583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con immagine">
    <p:spTree>
      <p:nvGrpSpPr>
        <p:cNvPr id="1" name=""/>
        <p:cNvGrpSpPr/>
        <p:nvPr/>
      </p:nvGrpSpPr>
      <p:grpSpPr>
        <a:xfrm>
          <a:off x="0" y="0"/>
          <a:ext cx="0" cy="0"/>
          <a:chOff x="0" y="0"/>
          <a:chExt cx="0" cy="0"/>
        </a:xfrm>
      </p:grpSpPr>
      <p:sp>
        <p:nvSpPr>
          <p:cNvPr id="11" name="Segnaposto immagine 10"/>
          <p:cNvSpPr>
            <a:spLocks noGrp="1"/>
          </p:cNvSpPr>
          <p:nvPr>
            <p:ph type="pic" sz="quarter" idx="10" hasCustomPrompt="1"/>
          </p:nvPr>
        </p:nvSpPr>
        <p:spPr>
          <a:xfrm>
            <a:off x="1150937" y="1700808"/>
            <a:ext cx="6842125" cy="4105275"/>
          </a:xfrm>
          <a:prstGeom prst="rect">
            <a:avLst/>
          </a:prstGeom>
        </p:spPr>
        <p:txBody>
          <a:bodyPr/>
          <a:lstStyle>
            <a:lvl1pPr marL="0" indent="0">
              <a:buNone/>
              <a:defRPr sz="1800">
                <a:latin typeface="+mj-lt"/>
              </a:defRPr>
            </a:lvl1pPr>
          </a:lstStyle>
          <a:p>
            <a:r>
              <a:rPr lang="it-IT" dirty="0"/>
              <a:t>Fare clic sull’icona per inserire un’immagine</a:t>
            </a:r>
          </a:p>
        </p:txBody>
      </p:sp>
      <p:sp>
        <p:nvSpPr>
          <p:cNvPr id="5" name="Segnaposto testo 7"/>
          <p:cNvSpPr>
            <a:spLocks noGrp="1"/>
          </p:cNvSpPr>
          <p:nvPr>
            <p:ph type="body" sz="quarter" idx="11" hasCustomPrompt="1"/>
          </p:nvPr>
        </p:nvSpPr>
        <p:spPr>
          <a:xfrm>
            <a:off x="395288" y="476673"/>
            <a:ext cx="8424862" cy="648071"/>
          </a:xfrm>
          <a:prstGeom prst="rect">
            <a:avLst/>
          </a:prstGeom>
        </p:spPr>
        <p:txBody>
          <a:bodyPr/>
          <a:lstStyle>
            <a:lvl1pPr marL="0" indent="0">
              <a:lnSpc>
                <a:spcPts val="2200"/>
              </a:lnSpc>
              <a:buNone/>
              <a:defRPr sz="2400" b="1">
                <a:solidFill>
                  <a:srgbClr val="164194"/>
                </a:solidFill>
                <a:latin typeface="+mj-lt"/>
              </a:defRPr>
            </a:lvl1pPr>
          </a:lstStyle>
          <a:p>
            <a:pPr lvl="0"/>
            <a:r>
              <a:rPr lang="it-IT" dirty="0"/>
              <a:t>Fare clic per modificare il titolo della diapositiva</a:t>
            </a:r>
          </a:p>
        </p:txBody>
      </p:sp>
    </p:spTree>
    <p:extLst>
      <p:ext uri="{BB962C8B-B14F-4D97-AF65-F5344CB8AC3E}">
        <p14:creationId xmlns:p14="http://schemas.microsoft.com/office/powerpoint/2010/main" val="3970258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CHIUSURA">
    <p:spTree>
      <p:nvGrpSpPr>
        <p:cNvPr id="1" name=""/>
        <p:cNvGrpSpPr/>
        <p:nvPr/>
      </p:nvGrpSpPr>
      <p:grpSpPr>
        <a:xfrm>
          <a:off x="0" y="0"/>
          <a:ext cx="0" cy="0"/>
          <a:chOff x="0" y="0"/>
          <a:chExt cx="0" cy="0"/>
        </a:xfrm>
      </p:grpSpPr>
      <p:sp>
        <p:nvSpPr>
          <p:cNvPr id="12" name="Segnaposto testo 11"/>
          <p:cNvSpPr>
            <a:spLocks noGrp="1"/>
          </p:cNvSpPr>
          <p:nvPr>
            <p:ph type="body" sz="quarter" idx="10" hasCustomPrompt="1"/>
          </p:nvPr>
        </p:nvSpPr>
        <p:spPr>
          <a:xfrm>
            <a:off x="1115616" y="2854300"/>
            <a:ext cx="7129462" cy="2086868"/>
          </a:xfrm>
          <a:prstGeom prst="rect">
            <a:avLst/>
          </a:prstGeom>
        </p:spPr>
        <p:txBody>
          <a:bodyPr/>
          <a:lstStyle>
            <a:lvl1pPr marL="0" indent="0" algn="ctr">
              <a:buNone/>
              <a:defRPr sz="2000" baseline="0">
                <a:solidFill>
                  <a:schemeClr val="bg1"/>
                </a:solidFill>
                <a:latin typeface="+mn-lt"/>
              </a:defRPr>
            </a:lvl1pPr>
          </a:lstStyle>
          <a:p>
            <a:pPr lvl="0"/>
            <a:r>
              <a:rPr lang="it-IT" dirty="0"/>
              <a:t>Inserire il nome dell’ufficio e gli eventuali contatti</a:t>
            </a:r>
          </a:p>
        </p:txBody>
      </p:sp>
    </p:spTree>
    <p:extLst>
      <p:ext uri="{BB962C8B-B14F-4D97-AF65-F5344CB8AC3E}">
        <p14:creationId xmlns:p14="http://schemas.microsoft.com/office/powerpoint/2010/main" val="42494506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Immagin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83768" y="476672"/>
            <a:ext cx="4139567" cy="1971302"/>
          </a:xfrm>
          <a:prstGeom prst="rect">
            <a:avLst/>
          </a:prstGeom>
        </p:spPr>
      </p:pic>
    </p:spTree>
    <p:extLst>
      <p:ext uri="{BB962C8B-B14F-4D97-AF65-F5344CB8AC3E}">
        <p14:creationId xmlns:p14="http://schemas.microsoft.com/office/powerpoint/2010/main" val="613657427"/>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ttangolo 3"/>
          <p:cNvSpPr/>
          <p:nvPr userDrawn="1"/>
        </p:nvSpPr>
        <p:spPr>
          <a:xfrm>
            <a:off x="0" y="6154209"/>
            <a:ext cx="9144000" cy="729190"/>
          </a:xfrm>
          <a:prstGeom prst="rect">
            <a:avLst/>
          </a:prstGeom>
          <a:solidFill>
            <a:srgbClr val="1641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DB9285"/>
              </a:solidFill>
            </a:endParaRPr>
          </a:p>
        </p:txBody>
      </p:sp>
      <p:pic>
        <p:nvPicPr>
          <p:cNvPr id="2" name="Immagine 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596336" y="6258334"/>
            <a:ext cx="1259247" cy="599666"/>
          </a:xfrm>
          <a:prstGeom prst="rect">
            <a:avLst/>
          </a:prstGeom>
        </p:spPr>
      </p:pic>
    </p:spTree>
    <p:extLst>
      <p:ext uri="{BB962C8B-B14F-4D97-AF65-F5344CB8AC3E}">
        <p14:creationId xmlns:p14="http://schemas.microsoft.com/office/powerpoint/2010/main" val="3570652833"/>
      </p:ext>
    </p:extLst>
  </p:cSld>
  <p:clrMap bg1="lt1" tx1="dk1" bg2="lt2" tx2="dk2" accent1="accent1" accent2="accent2" accent3="accent3" accent4="accent4" accent5="accent5" accent6="accent6" hlink="hlink" folHlink="folHlink"/>
  <p:sldLayoutIdLst>
    <p:sldLayoutId id="2147483670" r:id="rId1"/>
    <p:sldLayoutId id="2147483661" r:id="rId2"/>
    <p:sldLayoutId id="2147483667" r:id="rId3"/>
    <p:sldLayoutId id="2147483669"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ttangolo 4"/>
          <p:cNvSpPr/>
          <p:nvPr userDrawn="1"/>
        </p:nvSpPr>
        <p:spPr>
          <a:xfrm>
            <a:off x="0" y="0"/>
            <a:ext cx="9144000" cy="6858000"/>
          </a:xfrm>
          <a:prstGeom prst="rect">
            <a:avLst/>
          </a:prstGeom>
          <a:solidFill>
            <a:srgbClr val="1641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Immagin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87746" y="563914"/>
            <a:ext cx="2021918" cy="1430017"/>
          </a:xfrm>
          <a:prstGeom prst="rect">
            <a:avLst/>
          </a:prstGeom>
        </p:spPr>
      </p:pic>
      <p:pic>
        <p:nvPicPr>
          <p:cNvPr id="7" name="Immagin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779912" y="4918513"/>
            <a:ext cx="1584176" cy="1606831"/>
          </a:xfrm>
          <a:prstGeom prst="rect">
            <a:avLst/>
          </a:prstGeom>
        </p:spPr>
      </p:pic>
      <p:pic>
        <p:nvPicPr>
          <p:cNvPr id="3" name="Immagine 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129667" y="620688"/>
            <a:ext cx="2602573" cy="1239370"/>
          </a:xfrm>
          <a:prstGeom prst="rect">
            <a:avLst/>
          </a:prstGeom>
        </p:spPr>
      </p:pic>
    </p:spTree>
    <p:extLst>
      <p:ext uri="{BB962C8B-B14F-4D97-AF65-F5344CB8AC3E}">
        <p14:creationId xmlns:p14="http://schemas.microsoft.com/office/powerpoint/2010/main" val="1868398845"/>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www.international.gc.ca/trade-commerce/trade-agreements-accords-commerciaux/agr-acc/israel/fta-ale/index.aspx?lang=eng" TargetMode="External"/><Relationship Id="rId2" Type="http://schemas.openxmlformats.org/officeDocument/2006/relationships/hyperlink" Target="http://www.sice.oas.org/TPD/ARG_CHL/ARG_CHL_e.ASP" TargetMode="Externa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s://www.international.gc.ca/trade-commerce/trade-agreements-accords-commerciaux/agr-acc/israel/fta-ale/index.aspx?lang=eng" TargetMode="External"/><Relationship Id="rId2" Type="http://schemas.openxmlformats.org/officeDocument/2006/relationships/hyperlink" Target="http://www.sice.oas.org/TPD/ARG_CHL/ARG_CHL_e.ASP" TargetMode="Externa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s://www.ilo.org/dyn/normlex/en/f?p=NORMLEXPUB:12100:0::NO::P12100_ILO_CODE:C111" TargetMode="External"/><Relationship Id="rId2" Type="http://schemas.openxmlformats.org/officeDocument/2006/relationships/hyperlink" Target="https://www.ilo.org/dyn/normlex/en/f?p=NORMLEXPUB:12100:0::NO::P12100_ILO_CODE:C100" TargetMode="External"/><Relationship Id="rId1" Type="http://schemas.openxmlformats.org/officeDocument/2006/relationships/slideLayout" Target="../slideLayouts/slideLayout3.xml"/><Relationship Id="rId5" Type="http://schemas.openxmlformats.org/officeDocument/2006/relationships/hyperlink" Target="https://www.ilo.org/dyn/normlex/en/f?p=NORMLEXPUB:12100:0::NO::P12100_ILO_CODE:C183" TargetMode="External"/><Relationship Id="rId4" Type="http://schemas.openxmlformats.org/officeDocument/2006/relationships/hyperlink" Target="https://www.ilo.org/dyn/normlex/en/f?p=NORMLEXPUB:12100:0::NO::P12100_ILO_CODE:C156"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lIns="91440" tIns="45720" rIns="91440" bIns="45720" anchor="ctr" anchorCtr="0"/>
          <a:lstStyle/>
          <a:p>
            <a:r>
              <a:rPr lang="it-IT" dirty="0">
                <a:ea typeface="+mj-lt"/>
                <a:cs typeface="+mj-lt"/>
              </a:rPr>
              <a:t>The </a:t>
            </a:r>
            <a:r>
              <a:rPr lang="it-IT" dirty="0" err="1">
                <a:ea typeface="+mj-lt"/>
                <a:cs typeface="+mj-lt"/>
              </a:rPr>
              <a:t>Approach</a:t>
            </a:r>
            <a:r>
              <a:rPr lang="it-IT" dirty="0">
                <a:ea typeface="+mj-lt"/>
                <a:cs typeface="+mj-lt"/>
              </a:rPr>
              <a:t> of the </a:t>
            </a:r>
            <a:r>
              <a:rPr lang="it-IT" dirty="0" err="1">
                <a:ea typeface="+mj-lt"/>
                <a:cs typeface="+mj-lt"/>
              </a:rPr>
              <a:t>EU’s</a:t>
            </a:r>
            <a:r>
              <a:rPr lang="it-IT" dirty="0">
                <a:ea typeface="+mj-lt"/>
                <a:cs typeface="+mj-lt"/>
              </a:rPr>
              <a:t> Free Trade Agreements in the Promotion of Gender Equality and </a:t>
            </a:r>
            <a:r>
              <a:rPr lang="it-IT" dirty="0" err="1">
                <a:ea typeface="+mj-lt"/>
                <a:cs typeface="+mj-lt"/>
              </a:rPr>
              <a:t>Women’s</a:t>
            </a:r>
            <a:r>
              <a:rPr lang="it-IT" dirty="0">
                <a:ea typeface="+mj-lt"/>
                <a:cs typeface="+mj-lt"/>
              </a:rPr>
              <a:t> Empowerment</a:t>
            </a:r>
            <a:endParaRPr lang="en-US" b="0" dirty="0">
              <a:ea typeface="Calibri"/>
              <a:cs typeface="Calibri"/>
            </a:endParaRPr>
          </a:p>
        </p:txBody>
      </p:sp>
      <p:sp>
        <p:nvSpPr>
          <p:cNvPr id="3" name="Segnaposto testo 2"/>
          <p:cNvSpPr>
            <a:spLocks noGrp="1"/>
          </p:cNvSpPr>
          <p:nvPr>
            <p:ph type="body" sz="quarter" idx="11"/>
          </p:nvPr>
        </p:nvSpPr>
        <p:spPr/>
        <p:txBody>
          <a:bodyPr lIns="91440" tIns="45720" rIns="91440" bIns="45720" anchor="t"/>
          <a:lstStyle/>
          <a:p>
            <a:r>
              <a:rPr lang="it-IT" dirty="0" err="1">
                <a:ea typeface="Calibri"/>
                <a:cs typeface="Calibri"/>
              </a:rPr>
              <a:t>Klarissa</a:t>
            </a:r>
            <a:r>
              <a:rPr lang="it-IT" dirty="0">
                <a:ea typeface="Calibri"/>
                <a:cs typeface="Calibri"/>
              </a:rPr>
              <a:t> Martins</a:t>
            </a:r>
            <a:endParaRPr lang="it-IT" dirty="0"/>
          </a:p>
        </p:txBody>
      </p:sp>
      <p:sp>
        <p:nvSpPr>
          <p:cNvPr id="4" name="Segnaposto testo 3"/>
          <p:cNvSpPr>
            <a:spLocks noGrp="1"/>
          </p:cNvSpPr>
          <p:nvPr>
            <p:ph type="body" sz="quarter" idx="12"/>
          </p:nvPr>
        </p:nvSpPr>
        <p:spPr>
          <a:xfrm>
            <a:off x="611560" y="5733256"/>
            <a:ext cx="5947463" cy="791418"/>
          </a:xfrm>
        </p:spPr>
        <p:txBody>
          <a:bodyPr lIns="91440" tIns="45720" rIns="91440" bIns="45720" anchor="t"/>
          <a:lstStyle/>
          <a:p>
            <a:r>
              <a:rPr lang="it-IT" dirty="0" err="1">
                <a:ea typeface="Calibri"/>
                <a:cs typeface="Calibri"/>
              </a:rPr>
              <a:t>Teaching</a:t>
            </a:r>
            <a:r>
              <a:rPr lang="it-IT" dirty="0">
                <a:ea typeface="Calibri"/>
                <a:cs typeface="Calibri"/>
              </a:rPr>
              <a:t> Assistant </a:t>
            </a:r>
            <a:r>
              <a:rPr lang="it-IT" dirty="0" err="1">
                <a:ea typeface="Calibri"/>
                <a:cs typeface="Calibri"/>
              </a:rPr>
              <a:t>at</a:t>
            </a:r>
            <a:r>
              <a:rPr lang="it-IT" dirty="0">
                <a:ea typeface="Calibri"/>
                <a:cs typeface="Calibri"/>
              </a:rPr>
              <a:t> the Legal Studies Department of </a:t>
            </a:r>
            <a:r>
              <a:rPr lang="it-IT" i="1" dirty="0">
                <a:ea typeface="Calibri"/>
                <a:cs typeface="Calibri"/>
              </a:rPr>
              <a:t>Alma Mater </a:t>
            </a:r>
            <a:r>
              <a:rPr lang="it-IT" i="1" dirty="0" err="1">
                <a:ea typeface="Calibri"/>
                <a:cs typeface="Calibri"/>
              </a:rPr>
              <a:t>Studiorium</a:t>
            </a:r>
            <a:r>
              <a:rPr lang="it-IT" dirty="0">
                <a:ea typeface="Calibri"/>
                <a:cs typeface="Calibri"/>
              </a:rPr>
              <a:t> - University of Bologna</a:t>
            </a:r>
            <a:endParaRPr lang="en-US" dirty="0"/>
          </a:p>
        </p:txBody>
      </p:sp>
    </p:spTree>
    <p:extLst>
      <p:ext uri="{BB962C8B-B14F-4D97-AF65-F5344CB8AC3E}">
        <p14:creationId xmlns:p14="http://schemas.microsoft.com/office/powerpoint/2010/main" val="3085230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Texto 1">
            <a:extLst>
              <a:ext uri="{FF2B5EF4-FFF2-40B4-BE49-F238E27FC236}">
                <a16:creationId xmlns:a16="http://schemas.microsoft.com/office/drawing/2014/main" id="{64EFC10C-0408-8FB3-A83F-A554EF0CC7BB}"/>
              </a:ext>
            </a:extLst>
          </p:cNvPr>
          <p:cNvSpPr>
            <a:spLocks noGrp="1"/>
          </p:cNvSpPr>
          <p:nvPr>
            <p:ph type="body" sz="quarter" idx="10"/>
          </p:nvPr>
        </p:nvSpPr>
        <p:spPr/>
        <p:txBody>
          <a:bodyPr/>
          <a:lstStyle/>
          <a:p>
            <a:r>
              <a:rPr lang="it-IT" dirty="0" err="1">
                <a:latin typeface="Georgia" panose="02040502050405020303" pitchFamily="18" charset="0"/>
              </a:rPr>
              <a:t>Outcomes</a:t>
            </a:r>
            <a:r>
              <a:rPr lang="it-IT" dirty="0">
                <a:latin typeface="Georgia" panose="02040502050405020303" pitchFamily="18" charset="0"/>
              </a:rPr>
              <a:t> from the Buenos Aires </a:t>
            </a:r>
            <a:r>
              <a:rPr lang="it-IT" dirty="0" err="1">
                <a:latin typeface="Georgia" panose="02040502050405020303" pitchFamily="18" charset="0"/>
              </a:rPr>
              <a:t>Declaration</a:t>
            </a:r>
            <a:endParaRPr lang="en-GB" dirty="0">
              <a:latin typeface="Georgia" panose="02040502050405020303" pitchFamily="18" charset="0"/>
            </a:endParaRPr>
          </a:p>
          <a:p>
            <a:endParaRPr lang="en-GB" dirty="0"/>
          </a:p>
        </p:txBody>
      </p:sp>
      <p:sp>
        <p:nvSpPr>
          <p:cNvPr id="3" name="Espaço Reservado para Texto 2">
            <a:extLst>
              <a:ext uri="{FF2B5EF4-FFF2-40B4-BE49-F238E27FC236}">
                <a16:creationId xmlns:a16="http://schemas.microsoft.com/office/drawing/2014/main" id="{CDD324FB-D999-6AF1-200B-76A7A44489E7}"/>
              </a:ext>
            </a:extLst>
          </p:cNvPr>
          <p:cNvSpPr>
            <a:spLocks noGrp="1"/>
          </p:cNvSpPr>
          <p:nvPr>
            <p:ph type="body" sz="quarter" idx="11"/>
          </p:nvPr>
        </p:nvSpPr>
        <p:spPr/>
        <p:txBody>
          <a:bodyPr/>
          <a:lstStyle/>
          <a:p>
            <a:pPr marL="285750" indent="-285750">
              <a:buFontTx/>
              <a:buChar char="-"/>
            </a:pPr>
            <a:r>
              <a:rPr lang="en-GB" b="0" i="0" dirty="0">
                <a:effectLst/>
                <a:latin typeface="Georgia" panose="02040502050405020303" pitchFamily="18" charset="0"/>
              </a:rPr>
              <a:t>Informal Working Group on Trade and Gender (established in 2020);</a:t>
            </a:r>
          </a:p>
          <a:p>
            <a:endParaRPr lang="en-GB" b="0" i="0" dirty="0">
              <a:effectLst/>
              <a:latin typeface="Georgia" panose="02040502050405020303" pitchFamily="18" charset="0"/>
            </a:endParaRPr>
          </a:p>
          <a:p>
            <a:pPr marL="285750" indent="-285750">
              <a:buFontTx/>
              <a:buChar char="-"/>
            </a:pPr>
            <a:r>
              <a:rPr lang="en-GB" dirty="0">
                <a:latin typeface="Georgia" panose="02040502050405020303" pitchFamily="18" charset="0"/>
              </a:rPr>
              <a:t>WTO Gender Research Hub (2021), </a:t>
            </a:r>
            <a:r>
              <a:rPr lang="en-GB" b="0" i="0" dirty="0">
                <a:effectLst/>
                <a:latin typeface="Georgia" panose="02040502050405020303" pitchFamily="18" charset="0"/>
              </a:rPr>
              <a:t> which serves as a knowledge-gathering platform where the latest research is shared;</a:t>
            </a:r>
          </a:p>
          <a:p>
            <a:pPr marL="285750" indent="-285750">
              <a:buFontTx/>
              <a:buChar char="-"/>
            </a:pPr>
            <a:endParaRPr lang="en-GB" dirty="0">
              <a:latin typeface="Georgia" panose="02040502050405020303" pitchFamily="18" charset="0"/>
            </a:endParaRPr>
          </a:p>
          <a:p>
            <a:pPr marL="285750" indent="-285750">
              <a:buFontTx/>
              <a:buChar char="-"/>
            </a:pPr>
            <a:r>
              <a:rPr lang="en-GB" b="0" i="0" dirty="0">
                <a:effectLst/>
                <a:latin typeface="Georgia" panose="02040502050405020303" pitchFamily="18" charset="0"/>
              </a:rPr>
              <a:t>WTO Database on gender provisions in RTAs (2021);</a:t>
            </a:r>
          </a:p>
          <a:p>
            <a:pPr marL="285750" indent="-285750">
              <a:buFontTx/>
              <a:buChar char="-"/>
            </a:pPr>
            <a:endParaRPr lang="en-GB" b="0" i="0" dirty="0">
              <a:effectLst/>
              <a:latin typeface="Georgia" panose="02040502050405020303" pitchFamily="18" charset="0"/>
            </a:endParaRPr>
          </a:p>
          <a:p>
            <a:pPr marL="285750" indent="-285750">
              <a:buFontTx/>
              <a:buChar char="-"/>
            </a:pPr>
            <a:r>
              <a:rPr lang="en-GB" b="0" i="0" dirty="0" err="1">
                <a:effectLst/>
                <a:latin typeface="Georgia" panose="02040502050405020303" pitchFamily="18" charset="0"/>
              </a:rPr>
              <a:t>Trade&amp;Gender</a:t>
            </a:r>
            <a:r>
              <a:rPr lang="en-GB" b="0" i="0" dirty="0">
                <a:effectLst/>
                <a:latin typeface="Georgia" panose="02040502050405020303" pitchFamily="18" charset="0"/>
              </a:rPr>
              <a:t> 360° Strategy (2022), which is a capacity-building programme on trade and gender for government officials and women entrepreneurs;</a:t>
            </a:r>
          </a:p>
          <a:p>
            <a:pPr marL="285750" indent="-285750">
              <a:buFontTx/>
              <a:buChar char="-"/>
            </a:pPr>
            <a:endParaRPr lang="en-GB" dirty="0">
              <a:latin typeface="Georgia" panose="02040502050405020303" pitchFamily="18" charset="0"/>
            </a:endParaRPr>
          </a:p>
          <a:p>
            <a:pPr marL="285750" indent="-285750">
              <a:buFontTx/>
              <a:buChar char="-"/>
            </a:pPr>
            <a:r>
              <a:rPr lang="en-GB" b="0" i="0" dirty="0">
                <a:effectLst/>
                <a:latin typeface="Georgia" panose="02040502050405020303" pitchFamily="18" charset="0"/>
              </a:rPr>
              <a:t>WTO BRIDGE (2022), a training programme aimed at bridging the knowledge gap for women entrepreneurs regarding trade rules;</a:t>
            </a:r>
          </a:p>
          <a:p>
            <a:endParaRPr lang="en-GB" b="0" i="0" dirty="0">
              <a:effectLst/>
              <a:latin typeface="Georgia" panose="02040502050405020303" pitchFamily="18" charset="0"/>
            </a:endParaRPr>
          </a:p>
          <a:p>
            <a:r>
              <a:rPr lang="en-GB" dirty="0">
                <a:latin typeface="Georgia" panose="02040502050405020303" pitchFamily="18" charset="0"/>
              </a:rPr>
              <a:t>- 1</a:t>
            </a:r>
            <a:r>
              <a:rPr lang="en-GB" baseline="30000" dirty="0">
                <a:latin typeface="Georgia" panose="02040502050405020303" pitchFamily="18" charset="0"/>
              </a:rPr>
              <a:t>st</a:t>
            </a:r>
            <a:r>
              <a:rPr lang="en-GB" dirty="0">
                <a:latin typeface="Georgia" panose="02040502050405020303" pitchFamily="18" charset="0"/>
              </a:rPr>
              <a:t> WTO Congress on Trade and Gender (2022).</a:t>
            </a:r>
            <a:endParaRPr lang="en-GB" b="0" i="0" dirty="0">
              <a:effectLst/>
              <a:latin typeface="Georgia" panose="02040502050405020303" pitchFamily="18" charset="0"/>
            </a:endParaRPr>
          </a:p>
          <a:p>
            <a:endParaRPr lang="en-GB" dirty="0"/>
          </a:p>
        </p:txBody>
      </p:sp>
    </p:spTree>
    <p:extLst>
      <p:ext uri="{BB962C8B-B14F-4D97-AF65-F5344CB8AC3E}">
        <p14:creationId xmlns:p14="http://schemas.microsoft.com/office/powerpoint/2010/main" val="3307168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7FCE6D-B56B-37BE-E217-0E15C229B87B}"/>
              </a:ext>
            </a:extLst>
          </p:cNvPr>
          <p:cNvSpPr>
            <a:spLocks noGrp="1"/>
          </p:cNvSpPr>
          <p:nvPr>
            <p:ph type="body" sz="quarter" idx="10"/>
          </p:nvPr>
        </p:nvSpPr>
        <p:spPr/>
        <p:txBody>
          <a:bodyPr lIns="91440" tIns="45720" rIns="91440" bIns="45720" anchor="t"/>
          <a:lstStyle/>
          <a:p>
            <a:pPr algn="just"/>
            <a:r>
              <a:rPr lang="it-IT" sz="2200" dirty="0">
                <a:solidFill>
                  <a:srgbClr val="101B7E"/>
                </a:solidFill>
                <a:latin typeface="Georgia"/>
              </a:rPr>
              <a:t>Actions </a:t>
            </a:r>
            <a:r>
              <a:rPr lang="it-IT" sz="2200" dirty="0" err="1">
                <a:solidFill>
                  <a:srgbClr val="101B7E"/>
                </a:solidFill>
                <a:latin typeface="Georgia"/>
              </a:rPr>
              <a:t>within</a:t>
            </a:r>
            <a:r>
              <a:rPr lang="it-IT" sz="2200" dirty="0">
                <a:solidFill>
                  <a:srgbClr val="101B7E"/>
                </a:solidFill>
                <a:latin typeface="Georgia"/>
              </a:rPr>
              <a:t> the WTO: </a:t>
            </a:r>
            <a:endParaRPr lang="en-US" sz="2200" b="0" dirty="0">
              <a:solidFill>
                <a:srgbClr val="101B7E"/>
              </a:solidFill>
              <a:latin typeface="Georgia"/>
            </a:endParaRPr>
          </a:p>
          <a:p>
            <a:endParaRPr lang="en-US" dirty="0">
              <a:cs typeface="Calibri"/>
            </a:endParaRPr>
          </a:p>
        </p:txBody>
      </p:sp>
      <p:sp>
        <p:nvSpPr>
          <p:cNvPr id="3" name="Text Placeholder 2">
            <a:extLst>
              <a:ext uri="{FF2B5EF4-FFF2-40B4-BE49-F238E27FC236}">
                <a16:creationId xmlns:a16="http://schemas.microsoft.com/office/drawing/2014/main" id="{3C3D952F-2FA9-933B-0142-84C323EDB051}"/>
              </a:ext>
            </a:extLst>
          </p:cNvPr>
          <p:cNvSpPr>
            <a:spLocks noGrp="1"/>
          </p:cNvSpPr>
          <p:nvPr>
            <p:ph type="body" sz="quarter" idx="11"/>
          </p:nvPr>
        </p:nvSpPr>
        <p:spPr>
          <a:xfrm>
            <a:off x="323850" y="1124744"/>
            <a:ext cx="8424862" cy="4536405"/>
          </a:xfrm>
        </p:spPr>
        <p:txBody>
          <a:bodyPr lIns="91440" tIns="45720" rIns="91440" bIns="45720" anchor="t"/>
          <a:lstStyle/>
          <a:p>
            <a:pPr algn="just"/>
            <a:r>
              <a:rPr lang="en-GB" b="1" dirty="0">
                <a:solidFill>
                  <a:srgbClr val="101B7E"/>
                </a:solidFill>
                <a:latin typeface="Georgia"/>
              </a:rPr>
              <a:t>Aid for trade</a:t>
            </a:r>
            <a:r>
              <a:rPr lang="en-GB" dirty="0">
                <a:solidFill>
                  <a:srgbClr val="101B7E"/>
                </a:solidFill>
                <a:latin typeface="Georgia"/>
              </a:rPr>
              <a:t>: </a:t>
            </a:r>
            <a:r>
              <a:rPr lang="en-GB" dirty="0">
                <a:latin typeface="Georgia"/>
              </a:rPr>
              <a:t>Bilateral donors and beneficiaries have gradually and increasingly integrated gender into their Aid for Trade objectives. The 2019 Monitoring and Evaluation Exercise reveals that women’s economic empowerment is a priority for donors and beneficiaries. Today, 84% of donors’ strategies and 85% of beneficiaries of national or regional development strategies seek to promote women’s economic empowerment.</a:t>
            </a:r>
          </a:p>
          <a:p>
            <a:pPr algn="just"/>
            <a:endParaRPr lang="en-US" dirty="0">
              <a:latin typeface="Georgia"/>
            </a:endParaRPr>
          </a:p>
          <a:p>
            <a:pPr algn="just"/>
            <a:r>
              <a:rPr lang="en-GB" b="1" dirty="0">
                <a:solidFill>
                  <a:srgbClr val="101B7E"/>
                </a:solidFill>
                <a:latin typeface="Georgia"/>
              </a:rPr>
              <a:t>TPR: </a:t>
            </a:r>
            <a:r>
              <a:rPr lang="en-GB" dirty="0">
                <a:latin typeface="Georgia"/>
              </a:rPr>
              <a:t>Since 2015, the trade policies of 111 WTO Members have been subject to multilateral review through the TRP. During this period, </a:t>
            </a:r>
            <a:r>
              <a:rPr lang="en-GB" b="1" dirty="0">
                <a:solidFill>
                  <a:srgbClr val="101B7E"/>
                </a:solidFill>
                <a:latin typeface="Georgia"/>
              </a:rPr>
              <a:t>70% of the WTO Members under review have integrated women’s empowerment into their national or regional trade strategy</a:t>
            </a:r>
            <a:r>
              <a:rPr lang="en-GB" dirty="0">
                <a:latin typeface="Georgia"/>
              </a:rPr>
              <a:t>, mostly to enhance women’s participation in the workforce. Some Members have explicitly acknowledged that closing the gender gap is especially important because of its correlation with per capita income, growth, development, and poverty reduction.</a:t>
            </a:r>
            <a:endParaRPr lang="en-US" dirty="0">
              <a:latin typeface="Georgia"/>
            </a:endParaRPr>
          </a:p>
          <a:p>
            <a:endParaRPr lang="en-US" dirty="0">
              <a:cs typeface="Calibri"/>
            </a:endParaRPr>
          </a:p>
        </p:txBody>
      </p:sp>
    </p:spTree>
    <p:extLst>
      <p:ext uri="{BB962C8B-B14F-4D97-AF65-F5344CB8AC3E}">
        <p14:creationId xmlns:p14="http://schemas.microsoft.com/office/powerpoint/2010/main" val="4202737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7FCE6D-B56B-37BE-E217-0E15C229B87B}"/>
              </a:ext>
            </a:extLst>
          </p:cNvPr>
          <p:cNvSpPr>
            <a:spLocks noGrp="1"/>
          </p:cNvSpPr>
          <p:nvPr>
            <p:ph type="body" sz="quarter" idx="10"/>
          </p:nvPr>
        </p:nvSpPr>
        <p:spPr/>
        <p:txBody>
          <a:bodyPr lIns="91440" tIns="45720" rIns="91440" bIns="45720" anchor="t"/>
          <a:lstStyle/>
          <a:p>
            <a:pPr algn="just"/>
            <a:r>
              <a:rPr lang="it-IT" sz="2200" dirty="0">
                <a:solidFill>
                  <a:srgbClr val="101B7E"/>
                </a:solidFill>
                <a:latin typeface="Georgia"/>
              </a:rPr>
              <a:t>Actions </a:t>
            </a:r>
            <a:r>
              <a:rPr lang="it-IT" sz="2200" dirty="0" err="1">
                <a:solidFill>
                  <a:srgbClr val="101B7E"/>
                </a:solidFill>
                <a:latin typeface="Georgia"/>
              </a:rPr>
              <a:t>within</a:t>
            </a:r>
            <a:r>
              <a:rPr lang="it-IT" sz="2200" dirty="0">
                <a:solidFill>
                  <a:srgbClr val="101B7E"/>
                </a:solidFill>
                <a:latin typeface="Georgia"/>
              </a:rPr>
              <a:t> the WTO: </a:t>
            </a:r>
            <a:endParaRPr lang="en-US" sz="2200" b="0" dirty="0">
              <a:solidFill>
                <a:srgbClr val="101B7E"/>
              </a:solidFill>
              <a:latin typeface="Georgia"/>
            </a:endParaRPr>
          </a:p>
          <a:p>
            <a:endParaRPr lang="en-US" dirty="0">
              <a:cs typeface="Calibri"/>
            </a:endParaRPr>
          </a:p>
        </p:txBody>
      </p:sp>
      <p:sp>
        <p:nvSpPr>
          <p:cNvPr id="3" name="Text Placeholder 2">
            <a:extLst>
              <a:ext uri="{FF2B5EF4-FFF2-40B4-BE49-F238E27FC236}">
                <a16:creationId xmlns:a16="http://schemas.microsoft.com/office/drawing/2014/main" id="{3C3D952F-2FA9-933B-0142-84C323EDB051}"/>
              </a:ext>
            </a:extLst>
          </p:cNvPr>
          <p:cNvSpPr>
            <a:spLocks noGrp="1"/>
          </p:cNvSpPr>
          <p:nvPr>
            <p:ph type="body" sz="quarter" idx="11"/>
          </p:nvPr>
        </p:nvSpPr>
        <p:spPr/>
        <p:txBody>
          <a:bodyPr lIns="91440" tIns="45720" rIns="91440" bIns="45720" anchor="t"/>
          <a:lstStyle/>
          <a:p>
            <a:pPr algn="just"/>
            <a:r>
              <a:rPr lang="en-GB" sz="2000" b="1" dirty="0">
                <a:solidFill>
                  <a:srgbClr val="002060"/>
                </a:solidFill>
                <a:latin typeface="Georgia"/>
              </a:rPr>
              <a:t>Tariff preferences under the Enabling Clause</a:t>
            </a:r>
            <a:r>
              <a:rPr lang="en-GB" sz="2000" dirty="0">
                <a:solidFill>
                  <a:srgbClr val="002060"/>
                </a:solidFill>
                <a:latin typeface="Georgia"/>
              </a:rPr>
              <a:t>:  </a:t>
            </a:r>
            <a:r>
              <a:rPr lang="en-GB" sz="2000" dirty="0">
                <a:latin typeface="Georgia"/>
              </a:rPr>
              <a:t>Tariff preferences in favour of imports from developing countries are also allowed under the Enabling Clause and the Appellate Body has made clear that such preferences can be conditioned on compliance with development related criteria (and women-related considerations are obviously development related) so long as similarly situated countries are treated similarly in the application of such development conditions.</a:t>
            </a:r>
            <a:endParaRPr lang="en-US" sz="2000" dirty="0">
              <a:latin typeface="Georgia"/>
            </a:endParaRPr>
          </a:p>
          <a:p>
            <a:pPr algn="just"/>
            <a:endParaRPr lang="en-GB" sz="2000" dirty="0">
              <a:latin typeface="Georgia"/>
            </a:endParaRPr>
          </a:p>
          <a:p>
            <a:pPr marL="285750" indent="-285750" algn="just">
              <a:buFont typeface="Arial,Sans-Serif"/>
              <a:buChar char="•"/>
            </a:pPr>
            <a:r>
              <a:rPr lang="en-GB" sz="2000" dirty="0">
                <a:solidFill>
                  <a:srgbClr val="101B7E"/>
                </a:solidFill>
                <a:latin typeface="Georgia"/>
              </a:rPr>
              <a:t>The EU General Scheme of Preferences plus (GSP+) have included the CEDAW among the human rights convention, and the ILO Conventions n. 100 and 111 (Equal Remuneration and non-Discrimination on Employment and Occupation, respectively) as a condition to remove import duties.</a:t>
            </a:r>
          </a:p>
          <a:p>
            <a:pPr algn="just"/>
            <a:endParaRPr lang="en-GB" dirty="0">
              <a:latin typeface="Georgia"/>
            </a:endParaRPr>
          </a:p>
          <a:p>
            <a:endParaRPr lang="en-US" dirty="0">
              <a:cs typeface="Calibri"/>
            </a:endParaRPr>
          </a:p>
        </p:txBody>
      </p:sp>
    </p:spTree>
    <p:extLst>
      <p:ext uri="{BB962C8B-B14F-4D97-AF65-F5344CB8AC3E}">
        <p14:creationId xmlns:p14="http://schemas.microsoft.com/office/powerpoint/2010/main" val="2711438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7FCE6D-B56B-37BE-E217-0E15C229B87B}"/>
              </a:ext>
            </a:extLst>
          </p:cNvPr>
          <p:cNvSpPr>
            <a:spLocks noGrp="1"/>
          </p:cNvSpPr>
          <p:nvPr>
            <p:ph type="body" sz="quarter" idx="10"/>
          </p:nvPr>
        </p:nvSpPr>
        <p:spPr/>
        <p:txBody>
          <a:bodyPr lIns="91440" tIns="45720" rIns="91440" bIns="45720" anchor="t"/>
          <a:lstStyle/>
          <a:p>
            <a:pPr algn="just"/>
            <a:r>
              <a:rPr lang="it-IT" sz="2200" dirty="0">
                <a:solidFill>
                  <a:srgbClr val="101B7E"/>
                </a:solidFill>
                <a:latin typeface="Georgia"/>
              </a:rPr>
              <a:t>Actions </a:t>
            </a:r>
            <a:r>
              <a:rPr lang="it-IT" sz="2200" dirty="0" err="1">
                <a:solidFill>
                  <a:srgbClr val="101B7E"/>
                </a:solidFill>
                <a:latin typeface="Georgia"/>
              </a:rPr>
              <a:t>within</a:t>
            </a:r>
            <a:r>
              <a:rPr lang="it-IT" sz="2200" dirty="0">
                <a:solidFill>
                  <a:srgbClr val="101B7E"/>
                </a:solidFill>
                <a:latin typeface="Georgia"/>
              </a:rPr>
              <a:t> the WTO: </a:t>
            </a:r>
            <a:endParaRPr lang="en-US" sz="2200" b="0" dirty="0">
              <a:solidFill>
                <a:srgbClr val="101B7E"/>
              </a:solidFill>
              <a:latin typeface="Georgia"/>
            </a:endParaRPr>
          </a:p>
          <a:p>
            <a:endParaRPr lang="en-US" dirty="0">
              <a:cs typeface="Calibri"/>
            </a:endParaRPr>
          </a:p>
        </p:txBody>
      </p:sp>
      <p:sp>
        <p:nvSpPr>
          <p:cNvPr id="3" name="Text Placeholder 2">
            <a:extLst>
              <a:ext uri="{FF2B5EF4-FFF2-40B4-BE49-F238E27FC236}">
                <a16:creationId xmlns:a16="http://schemas.microsoft.com/office/drawing/2014/main" id="{3C3D952F-2FA9-933B-0142-84C323EDB051}"/>
              </a:ext>
            </a:extLst>
          </p:cNvPr>
          <p:cNvSpPr>
            <a:spLocks noGrp="1"/>
          </p:cNvSpPr>
          <p:nvPr>
            <p:ph type="body" sz="quarter" idx="11"/>
          </p:nvPr>
        </p:nvSpPr>
        <p:spPr/>
        <p:txBody>
          <a:bodyPr lIns="91440" tIns="45720" rIns="91440" bIns="45720" anchor="t"/>
          <a:lstStyle/>
          <a:p>
            <a:pPr algn="just"/>
            <a:r>
              <a:rPr lang="en-GB" sz="2200" b="1" dirty="0">
                <a:effectLst>
                  <a:outerShdw blurRad="38100" dist="38100" dir="2700000" algn="tl">
                    <a:srgbClr val="000000">
                      <a:alpha val="43137"/>
                    </a:srgbClr>
                  </a:outerShdw>
                </a:effectLst>
                <a:latin typeface="Georgia" panose="02040502050405020303" pitchFamily="18" charset="0"/>
              </a:rPr>
              <a:t>TBT Agreement: </a:t>
            </a:r>
            <a:r>
              <a:rPr lang="en-GB" sz="2200" dirty="0">
                <a:latin typeface="Georgia" panose="02040502050405020303" pitchFamily="18" charset="0"/>
              </a:rPr>
              <a:t>The relevant areas under the TBT Agreement identified as conducive to women empowerment and gender equality are those that encourage </a:t>
            </a:r>
            <a:r>
              <a:rPr lang="en-GB" sz="2200" b="1" dirty="0">
                <a:latin typeface="Georgia" panose="02040502050405020303" pitchFamily="18" charset="0"/>
              </a:rPr>
              <a:t>transparency of, and access to, information on technical regulations, standards, and conformity assessment procedures </a:t>
            </a:r>
            <a:r>
              <a:rPr lang="en-GB" sz="2200" dirty="0">
                <a:latin typeface="Georgia" panose="02040502050405020303" pitchFamily="18" charset="0"/>
              </a:rPr>
              <a:t>and measures designed to </a:t>
            </a:r>
            <a:r>
              <a:rPr lang="en-GB" sz="2200" b="1" u="sng" dirty="0">
                <a:latin typeface="Georgia" panose="02040502050405020303" pitchFamily="18" charset="0"/>
              </a:rPr>
              <a:t>give women businesses privileged access to markets through certain technical regulation or international standards requirements.</a:t>
            </a:r>
          </a:p>
          <a:p>
            <a:pPr algn="just"/>
            <a:endParaRPr lang="en-GB" sz="2200" dirty="0">
              <a:latin typeface="Georgia" panose="02040502050405020303" pitchFamily="18" charset="0"/>
            </a:endParaRPr>
          </a:p>
          <a:p>
            <a:pPr algn="just"/>
            <a:r>
              <a:rPr lang="en-GB" sz="2200" dirty="0">
                <a:latin typeface="Georgia" panose="02040502050405020303" pitchFamily="18" charset="0"/>
              </a:rPr>
              <a:t>In 2021 </a:t>
            </a:r>
            <a:r>
              <a:rPr lang="en-GB" sz="2200" dirty="0">
                <a:solidFill>
                  <a:srgbClr val="000000"/>
                </a:solidFill>
                <a:latin typeface="Georgia" panose="02040502050405020303" pitchFamily="18" charset="0"/>
                <a:cs typeface="Arial" panose="020B0604020202020204" pitchFamily="34" charset="0"/>
              </a:rPr>
              <a:t>the</a:t>
            </a:r>
            <a:r>
              <a:rPr lang="en-GB" sz="2200" dirty="0">
                <a:solidFill>
                  <a:srgbClr val="000000"/>
                </a:solidFill>
                <a:effectLst/>
                <a:latin typeface="Georgia" panose="02040502050405020303" pitchFamily="18" charset="0"/>
                <a:ea typeface="Calibri" panose="020F0502020204030204" pitchFamily="34" charset="0"/>
                <a:cs typeface="Arial" panose="020B0604020202020204" pitchFamily="34" charset="0"/>
              </a:rPr>
              <a:t> </a:t>
            </a:r>
            <a:r>
              <a:rPr lang="en-GB" sz="2200" b="1" dirty="0">
                <a:solidFill>
                  <a:srgbClr val="000000"/>
                </a:solidFill>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Arial" panose="020B0604020202020204" pitchFamily="34" charset="0"/>
              </a:rPr>
              <a:t>International Organization for Standardization (ISO)</a:t>
            </a:r>
            <a:r>
              <a:rPr lang="en-GB" sz="2200" dirty="0">
                <a:solidFill>
                  <a:srgbClr val="000000"/>
                </a:solidFill>
                <a:effectLst/>
                <a:latin typeface="Georgia" panose="02040502050405020303" pitchFamily="18" charset="0"/>
                <a:ea typeface="Calibri" panose="020F0502020204030204" pitchFamily="34" charset="0"/>
                <a:cs typeface="Arial" panose="020B0604020202020204" pitchFamily="34" charset="0"/>
              </a:rPr>
              <a:t> set out the definition of </a:t>
            </a:r>
            <a:r>
              <a:rPr lang="en-GB" sz="2200" b="1" dirty="0">
                <a:solidFill>
                  <a:srgbClr val="000000"/>
                </a:solidFill>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Arial" panose="020B0604020202020204" pitchFamily="34" charset="0"/>
              </a:rPr>
              <a:t>women </a:t>
            </a:r>
            <a:r>
              <a:rPr lang="en-GB" sz="2200" b="1" dirty="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Arial" panose="020B0604020202020204" pitchFamily="34" charset="0"/>
              </a:rPr>
              <a:t>entrepreneurship </a:t>
            </a:r>
            <a:r>
              <a:rPr lang="en-GB" sz="2200" dirty="0">
                <a:effectLst/>
                <a:latin typeface="Georgia" panose="02040502050405020303" pitchFamily="18" charset="0"/>
                <a:ea typeface="Calibri" panose="020F0502020204030204" pitchFamily="34" charset="0"/>
                <a:cs typeface="Arial" panose="020B0604020202020204" pitchFamily="34" charset="0"/>
              </a:rPr>
              <a:t>(IWA 34:2021), </a:t>
            </a:r>
            <a:r>
              <a:rPr lang="en-GB" sz="2200" spc="-15" dirty="0">
                <a:solidFill>
                  <a:srgbClr val="000000"/>
                </a:solidFill>
                <a:effectLst/>
                <a:latin typeface="Georgia" panose="02040502050405020303" pitchFamily="18" charset="0"/>
                <a:ea typeface="Calibri" panose="020F0502020204030204" pitchFamily="34" charset="0"/>
                <a:cs typeface="Arial" panose="020B0604020202020204" pitchFamily="34" charset="0"/>
              </a:rPr>
              <a:t>such as women-owned business and women-led business.</a:t>
            </a:r>
            <a:endParaRPr lang="en-GB" sz="2200" dirty="0">
              <a:latin typeface="Georgia" panose="02040502050405020303" pitchFamily="18" charset="0"/>
            </a:endParaRPr>
          </a:p>
          <a:p>
            <a:pPr algn="just"/>
            <a:endParaRPr lang="en-GB" dirty="0">
              <a:latin typeface="Georgia"/>
            </a:endParaRPr>
          </a:p>
          <a:p>
            <a:endParaRPr lang="en-US" dirty="0">
              <a:cs typeface="Calibri"/>
            </a:endParaRPr>
          </a:p>
        </p:txBody>
      </p:sp>
    </p:spTree>
    <p:extLst>
      <p:ext uri="{BB962C8B-B14F-4D97-AF65-F5344CB8AC3E}">
        <p14:creationId xmlns:p14="http://schemas.microsoft.com/office/powerpoint/2010/main" val="2055307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F11679A-AA38-FE37-8AF1-5925DD272685}"/>
              </a:ext>
            </a:extLst>
          </p:cNvPr>
          <p:cNvSpPr>
            <a:spLocks noGrp="1"/>
          </p:cNvSpPr>
          <p:nvPr>
            <p:ph type="body" sz="quarter" idx="10"/>
          </p:nvPr>
        </p:nvSpPr>
        <p:spPr/>
        <p:txBody>
          <a:bodyPr/>
          <a:lstStyle/>
          <a:p>
            <a:r>
              <a:rPr lang="it-IT" sz="2400" b="1">
                <a:solidFill>
                  <a:srgbClr val="101B7E"/>
                </a:solidFill>
                <a:latin typeface="Georgia"/>
              </a:rPr>
              <a:t>Definition of women entrepreneurship by ISO:</a:t>
            </a:r>
            <a:r>
              <a:rPr lang="it-IT" sz="2400">
                <a:solidFill>
                  <a:srgbClr val="101B7E"/>
                </a:solidFill>
                <a:latin typeface="Georgia"/>
                <a:ea typeface="Georgia"/>
                <a:cs typeface="Georgia"/>
              </a:rPr>
              <a:t>​</a:t>
            </a:r>
            <a:endParaRPr lang="en-US"/>
          </a:p>
        </p:txBody>
      </p:sp>
      <p:sp>
        <p:nvSpPr>
          <p:cNvPr id="3" name="Text Placeholder 2">
            <a:extLst>
              <a:ext uri="{FF2B5EF4-FFF2-40B4-BE49-F238E27FC236}">
                <a16:creationId xmlns:a16="http://schemas.microsoft.com/office/drawing/2014/main" id="{2457D4E2-ABFC-3E83-4B37-FCE35B5D4BBC}"/>
              </a:ext>
            </a:extLst>
          </p:cNvPr>
          <p:cNvSpPr>
            <a:spLocks noGrp="1"/>
          </p:cNvSpPr>
          <p:nvPr>
            <p:ph type="body" sz="quarter" idx="11"/>
          </p:nvPr>
        </p:nvSpPr>
        <p:spPr>
          <a:xfrm>
            <a:off x="395288" y="1024686"/>
            <a:ext cx="8424862" cy="4536405"/>
          </a:xfrm>
        </p:spPr>
        <p:txBody>
          <a:bodyPr lIns="91440" tIns="45720" rIns="91440" bIns="45720" anchor="t"/>
          <a:lstStyle/>
          <a:p>
            <a:pPr algn="just"/>
            <a:r>
              <a:rPr lang="en-GB" sz="2000" dirty="0">
                <a:latin typeface="Georgia"/>
              </a:rPr>
              <a:t>3.1 women-owned business (3.10) that is more than </a:t>
            </a:r>
            <a:r>
              <a:rPr lang="en-GB" sz="2000" b="1" dirty="0">
                <a:latin typeface="Georgia"/>
              </a:rPr>
              <a:t>50 % owned by one or more women, whose management (3.5) and control (3.7) lie with one or more women</a:t>
            </a:r>
            <a:r>
              <a:rPr lang="en-GB" sz="2000" dirty="0">
                <a:latin typeface="Georgia"/>
              </a:rPr>
              <a:t>, where a woman is a signatory of the business’s legal documents and financial accounts, and which is operated independently from businesses that are not owned by women.</a:t>
            </a:r>
          </a:p>
          <a:p>
            <a:pPr algn="just"/>
            <a:endParaRPr lang="en-US" sz="2000" dirty="0">
              <a:latin typeface="Georgia"/>
            </a:endParaRPr>
          </a:p>
          <a:p>
            <a:pPr algn="just"/>
            <a:r>
              <a:rPr lang="en-GB" sz="2000" dirty="0">
                <a:latin typeface="Georgia"/>
              </a:rPr>
              <a:t> 3.2 women-led business (3.10) that is at least </a:t>
            </a:r>
            <a:r>
              <a:rPr lang="en-GB" sz="2000" b="1" dirty="0">
                <a:latin typeface="Georgia"/>
              </a:rPr>
              <a:t>25 % owned by one or more women, whose management (3.5) and control (3.7) lie with one or more women</a:t>
            </a:r>
            <a:r>
              <a:rPr lang="en-GB" sz="2000" dirty="0">
                <a:latin typeface="Georgia"/>
              </a:rPr>
              <a:t>, which has at least one third of the board of directors comprised of women, where a board exists, where a woman is a signatory of the business's legal documents and financial accounts, and which is operated independently from businesses that are neither led nor owned by women.</a:t>
            </a:r>
            <a:endParaRPr lang="en-US" sz="2000" dirty="0">
              <a:latin typeface="Georgia"/>
            </a:endParaRPr>
          </a:p>
          <a:p>
            <a:endParaRPr lang="en-US" dirty="0">
              <a:cs typeface="Calibri"/>
            </a:endParaRPr>
          </a:p>
        </p:txBody>
      </p:sp>
    </p:spTree>
    <p:extLst>
      <p:ext uri="{BB962C8B-B14F-4D97-AF65-F5344CB8AC3E}">
        <p14:creationId xmlns:p14="http://schemas.microsoft.com/office/powerpoint/2010/main" val="1145880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C6C0AD1-14E5-350E-0ABA-BBB094F94A02}"/>
              </a:ext>
            </a:extLst>
          </p:cNvPr>
          <p:cNvSpPr>
            <a:spLocks noGrp="1"/>
          </p:cNvSpPr>
          <p:nvPr>
            <p:ph type="body" sz="quarter" idx="11"/>
          </p:nvPr>
        </p:nvSpPr>
        <p:spPr>
          <a:xfrm>
            <a:off x="362609" y="1124744"/>
            <a:ext cx="8424862" cy="4536405"/>
          </a:xfrm>
        </p:spPr>
        <p:txBody>
          <a:bodyPr lIns="91440" tIns="45720" rIns="91440" bIns="45720" anchor="t"/>
          <a:lstStyle/>
          <a:p>
            <a:pPr indent="1076325" algn="just">
              <a:lnSpc>
                <a:spcPct val="150000"/>
              </a:lnSpc>
            </a:pPr>
            <a:r>
              <a:rPr lang="en-GB" dirty="0">
                <a:latin typeface="Georgia"/>
              </a:rPr>
              <a:t>In 2020 </a:t>
            </a:r>
            <a:r>
              <a:rPr lang="en-GB" b="1" dirty="0">
                <a:latin typeface="Georgia"/>
              </a:rPr>
              <a:t>Canada </a:t>
            </a:r>
            <a:r>
              <a:rPr lang="en-GB" dirty="0">
                <a:latin typeface="Georgia"/>
              </a:rPr>
              <a:t>launched along with </a:t>
            </a:r>
            <a:r>
              <a:rPr lang="en-GB" b="1" dirty="0">
                <a:latin typeface="Georgia"/>
              </a:rPr>
              <a:t>Chile </a:t>
            </a:r>
            <a:r>
              <a:rPr lang="en-GB" dirty="0">
                <a:latin typeface="Georgia"/>
              </a:rPr>
              <a:t>and </a:t>
            </a:r>
            <a:r>
              <a:rPr lang="en-GB" b="1" dirty="0">
                <a:latin typeface="Georgia"/>
              </a:rPr>
              <a:t>New Zealand </a:t>
            </a:r>
            <a:r>
              <a:rPr lang="en-GB" dirty="0">
                <a:latin typeface="Georgia"/>
              </a:rPr>
              <a:t>an arrangement specifically devoted to trade and gender: the </a:t>
            </a:r>
            <a:r>
              <a:rPr lang="en-GB" b="1" i="1" u="sng" dirty="0">
                <a:latin typeface="Georgia"/>
              </a:rPr>
              <a:t>Global Trade and Gender Arrangement </a:t>
            </a:r>
            <a:r>
              <a:rPr lang="en-GB" b="1" u="sng" dirty="0">
                <a:latin typeface="Georgia"/>
              </a:rPr>
              <a:t>(GTGA</a:t>
            </a:r>
            <a:r>
              <a:rPr lang="en-GB" b="1" dirty="0">
                <a:latin typeface="Georgia"/>
              </a:rPr>
              <a:t>). </a:t>
            </a:r>
            <a:r>
              <a:rPr lang="en-GB" u="sng" dirty="0">
                <a:solidFill>
                  <a:srgbClr val="101B7E"/>
                </a:solidFill>
                <a:latin typeface="Georgia"/>
              </a:rPr>
              <a:t>The GTGA seeks to promote supportive trade and gender policies that increase women’s participation in trade and it is framed on many of the gender-related provisions found in RTAs, such as the principle not to weak or reduce the protection provided in gender equality laws and regulations to promote trade or investment</a:t>
            </a:r>
            <a:r>
              <a:rPr lang="en-GB" dirty="0">
                <a:solidFill>
                  <a:srgbClr val="101B7E"/>
                </a:solidFill>
                <a:latin typeface="Georgia"/>
              </a:rPr>
              <a:t>.</a:t>
            </a:r>
            <a:r>
              <a:rPr lang="en-GB" dirty="0">
                <a:latin typeface="Georgia"/>
              </a:rPr>
              <a:t> On October 6, 2021, within the framework of the OECD ministerial meeting, </a:t>
            </a:r>
            <a:r>
              <a:rPr lang="en-GB" b="1" dirty="0">
                <a:latin typeface="Georgia"/>
              </a:rPr>
              <a:t>Mexico</a:t>
            </a:r>
            <a:r>
              <a:rPr lang="en-GB" dirty="0">
                <a:latin typeface="Georgia"/>
              </a:rPr>
              <a:t> signed on to join the GTGA, followed by </a:t>
            </a:r>
            <a:r>
              <a:rPr lang="en-GB" b="1" dirty="0">
                <a:latin typeface="Georgia"/>
              </a:rPr>
              <a:t>Colombia</a:t>
            </a:r>
            <a:r>
              <a:rPr lang="en-GB" dirty="0">
                <a:latin typeface="Georgia"/>
              </a:rPr>
              <a:t> and </a:t>
            </a:r>
            <a:r>
              <a:rPr lang="en-GB" b="1" dirty="0">
                <a:latin typeface="Georgia"/>
              </a:rPr>
              <a:t>Peru </a:t>
            </a:r>
            <a:r>
              <a:rPr lang="en-GB" dirty="0">
                <a:latin typeface="Georgia"/>
              </a:rPr>
              <a:t>in June 2022.  In May 2023 Costa Rica and Ecuador joined GTGA.</a:t>
            </a:r>
          </a:p>
          <a:p>
            <a:pPr algn="just"/>
            <a:endParaRPr lang="it-IT" dirty="0">
              <a:latin typeface="Georgia"/>
            </a:endParaRPr>
          </a:p>
          <a:p>
            <a:endParaRPr lang="en-US" dirty="0">
              <a:cs typeface="Calibri"/>
            </a:endParaRPr>
          </a:p>
        </p:txBody>
      </p:sp>
      <p:sp>
        <p:nvSpPr>
          <p:cNvPr id="5" name="Espaço Reservado para Texto 4">
            <a:extLst>
              <a:ext uri="{FF2B5EF4-FFF2-40B4-BE49-F238E27FC236}">
                <a16:creationId xmlns:a16="http://schemas.microsoft.com/office/drawing/2014/main" id="{19CC5299-F5DF-D75D-442E-C1450B773A27}"/>
              </a:ext>
            </a:extLst>
          </p:cNvPr>
          <p:cNvSpPr>
            <a:spLocks noGrp="1"/>
          </p:cNvSpPr>
          <p:nvPr>
            <p:ph type="body" sz="quarter" idx="10"/>
          </p:nvPr>
        </p:nvSpPr>
        <p:spPr/>
        <p:txBody>
          <a:bodyPr/>
          <a:lstStyle/>
          <a:p>
            <a:r>
              <a:rPr lang="en-GB" b="1" dirty="0">
                <a:latin typeface="Georgia"/>
              </a:rPr>
              <a:t>Global </a:t>
            </a:r>
            <a:r>
              <a:rPr lang="en-GB" b="1" dirty="0">
                <a:solidFill>
                  <a:srgbClr val="101B7E"/>
                </a:solidFill>
                <a:latin typeface="Georgia"/>
              </a:rPr>
              <a:t>Trade and Gender Arrangement (GTGA)</a:t>
            </a:r>
            <a:endParaRPr lang="en-GB" dirty="0">
              <a:solidFill>
                <a:srgbClr val="101B7E"/>
              </a:solidFill>
            </a:endParaRPr>
          </a:p>
        </p:txBody>
      </p:sp>
    </p:spTree>
    <p:extLst>
      <p:ext uri="{BB962C8B-B14F-4D97-AF65-F5344CB8AC3E}">
        <p14:creationId xmlns:p14="http://schemas.microsoft.com/office/powerpoint/2010/main" val="1569055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C6C0AD1-14E5-350E-0ABA-BBB094F94A02}"/>
              </a:ext>
            </a:extLst>
          </p:cNvPr>
          <p:cNvSpPr>
            <a:spLocks noGrp="1"/>
          </p:cNvSpPr>
          <p:nvPr>
            <p:ph type="body" sz="quarter" idx="11"/>
          </p:nvPr>
        </p:nvSpPr>
        <p:spPr/>
        <p:txBody>
          <a:bodyPr lIns="91440" tIns="45720" rIns="91440" bIns="45720" anchor="t"/>
          <a:lstStyle/>
          <a:p>
            <a:pPr algn="just"/>
            <a:r>
              <a:rPr lang="en-GB" sz="2000" dirty="0">
                <a:latin typeface="Georgia" panose="02040502050405020303" pitchFamily="18" charset="0"/>
              </a:rPr>
              <a:t>As many as 78% of the EU’s agreements contain at least 1 gender-explicit provision.</a:t>
            </a:r>
          </a:p>
          <a:p>
            <a:pPr algn="just"/>
            <a:endParaRPr lang="en-GB" sz="2000" dirty="0">
              <a:latin typeface="Georgia" panose="02040502050405020303" pitchFamily="18" charset="0"/>
              <a:cs typeface="Arial" panose="020B0604020202020204" pitchFamily="34" charset="0"/>
            </a:endParaRPr>
          </a:p>
          <a:p>
            <a:pPr algn="just"/>
            <a:r>
              <a:rPr lang="en-GB" sz="2000" dirty="0">
                <a:latin typeface="Georgia" panose="02040502050405020303" pitchFamily="18" charset="0"/>
              </a:rPr>
              <a:t>38% of trade agreements signed by North American countries have included at least 1 gender-explicit provision. </a:t>
            </a:r>
          </a:p>
          <a:p>
            <a:pPr algn="just"/>
            <a:endParaRPr lang="en-GB" sz="2000" dirty="0">
              <a:latin typeface="Georgia" panose="02040502050405020303" pitchFamily="18" charset="0"/>
            </a:endParaRPr>
          </a:p>
          <a:p>
            <a:pPr algn="just"/>
            <a:r>
              <a:rPr lang="en-GB" sz="2000" dirty="0">
                <a:latin typeface="Georgia" panose="02040502050405020303" pitchFamily="18" charset="0"/>
              </a:rPr>
              <a:t>For South American countries, this number is 20%, it is 32% in the case of Africa, and 14% for countries in Asia Pacific.</a:t>
            </a:r>
          </a:p>
          <a:p>
            <a:pPr algn="just"/>
            <a:endParaRPr lang="it-IT" dirty="0">
              <a:latin typeface="Georgia"/>
            </a:endParaRPr>
          </a:p>
          <a:p>
            <a:endParaRPr lang="en-US" dirty="0">
              <a:cs typeface="Calibri"/>
            </a:endParaRPr>
          </a:p>
        </p:txBody>
      </p:sp>
      <p:sp>
        <p:nvSpPr>
          <p:cNvPr id="5" name="Espaço Reservado para Texto 4">
            <a:extLst>
              <a:ext uri="{FF2B5EF4-FFF2-40B4-BE49-F238E27FC236}">
                <a16:creationId xmlns:a16="http://schemas.microsoft.com/office/drawing/2014/main" id="{945F00BE-519E-92CB-8B9C-5D9C3B88179B}"/>
              </a:ext>
            </a:extLst>
          </p:cNvPr>
          <p:cNvSpPr>
            <a:spLocks noGrp="1"/>
          </p:cNvSpPr>
          <p:nvPr>
            <p:ph type="body" sz="quarter" idx="10"/>
          </p:nvPr>
        </p:nvSpPr>
        <p:spPr/>
        <p:txBody>
          <a:bodyPr/>
          <a:lstStyle/>
          <a:p>
            <a:r>
              <a:rPr lang="it-IT" dirty="0">
                <a:solidFill>
                  <a:srgbClr val="002060"/>
                </a:solidFill>
                <a:latin typeface="Georgia" panose="02040502050405020303" pitchFamily="18" charset="0"/>
              </a:rPr>
              <a:t>Gender-</a:t>
            </a:r>
            <a:r>
              <a:rPr lang="it-IT" dirty="0" err="1">
                <a:solidFill>
                  <a:srgbClr val="002060"/>
                </a:solidFill>
                <a:latin typeface="Georgia" panose="02040502050405020303" pitchFamily="18" charset="0"/>
              </a:rPr>
              <a:t>Related</a:t>
            </a:r>
            <a:r>
              <a:rPr lang="it-IT" dirty="0">
                <a:solidFill>
                  <a:srgbClr val="002060"/>
                </a:solidFill>
                <a:latin typeface="Georgia" panose="02040502050405020303" pitchFamily="18" charset="0"/>
              </a:rPr>
              <a:t> </a:t>
            </a:r>
            <a:r>
              <a:rPr lang="it-IT" dirty="0" err="1">
                <a:solidFill>
                  <a:srgbClr val="002060"/>
                </a:solidFill>
                <a:latin typeface="Georgia" panose="02040502050405020303" pitchFamily="18" charset="0"/>
              </a:rPr>
              <a:t>Provisions</a:t>
            </a:r>
            <a:r>
              <a:rPr lang="it-IT" dirty="0">
                <a:solidFill>
                  <a:srgbClr val="002060"/>
                </a:solidFill>
                <a:latin typeface="Georgia" panose="02040502050405020303" pitchFamily="18" charset="0"/>
              </a:rPr>
              <a:t> in </a:t>
            </a:r>
            <a:r>
              <a:rPr lang="it-IT" dirty="0" err="1">
                <a:solidFill>
                  <a:srgbClr val="002060"/>
                </a:solidFill>
                <a:latin typeface="Georgia" panose="02040502050405020303" pitchFamily="18" charset="0"/>
              </a:rPr>
              <a:t>FTAs</a:t>
            </a:r>
            <a:endParaRPr lang="en-GB" dirty="0">
              <a:solidFill>
                <a:srgbClr val="002060"/>
              </a:solidFill>
              <a:latin typeface="Georgia" panose="02040502050405020303" pitchFamily="18" charset="0"/>
            </a:endParaRPr>
          </a:p>
        </p:txBody>
      </p:sp>
    </p:spTree>
    <p:extLst>
      <p:ext uri="{BB962C8B-B14F-4D97-AF65-F5344CB8AC3E}">
        <p14:creationId xmlns:p14="http://schemas.microsoft.com/office/powerpoint/2010/main" val="4160756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C6C0AD1-14E5-350E-0ABA-BBB094F94A02}"/>
              </a:ext>
            </a:extLst>
          </p:cNvPr>
          <p:cNvSpPr>
            <a:spLocks noGrp="1"/>
          </p:cNvSpPr>
          <p:nvPr>
            <p:ph type="body" sz="quarter" idx="11"/>
          </p:nvPr>
        </p:nvSpPr>
        <p:spPr>
          <a:xfrm>
            <a:off x="251520" y="1124744"/>
            <a:ext cx="8424862" cy="4536405"/>
          </a:xfrm>
        </p:spPr>
        <p:txBody>
          <a:bodyPr lIns="91440" tIns="45720" rIns="91440" bIns="45720" anchor="t"/>
          <a:lstStyle/>
          <a:p>
            <a:pPr algn="just"/>
            <a:r>
              <a:rPr lang="en-GB" dirty="0">
                <a:solidFill>
                  <a:srgbClr val="000000"/>
                </a:solidFill>
                <a:latin typeface="Georgia" panose="02040502050405020303" pitchFamily="18" charset="0"/>
                <a:ea typeface="Calibri" panose="020F0502020204030204" pitchFamily="34" charset="0"/>
                <a:cs typeface="Arial" panose="020B0604020202020204" pitchFamily="34" charset="0"/>
              </a:rPr>
              <a:t>T</a:t>
            </a:r>
            <a:r>
              <a:rPr lang="en-GB" dirty="0">
                <a:solidFill>
                  <a:srgbClr val="000000"/>
                </a:solidFill>
                <a:effectLst/>
                <a:latin typeface="Georgia" panose="02040502050405020303" pitchFamily="18" charset="0"/>
                <a:ea typeface="Calibri" panose="020F0502020204030204" pitchFamily="34" charset="0"/>
                <a:cs typeface="Arial" panose="020B0604020202020204" pitchFamily="34" charset="0"/>
              </a:rPr>
              <a:t>he current gender provisions in FTAs are very </a:t>
            </a:r>
            <a:r>
              <a:rPr lang="en-GB" dirty="0">
                <a:solidFill>
                  <a:srgbClr val="101B7E"/>
                </a:solidFill>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Arial" panose="020B0604020202020204" pitchFamily="34" charset="0"/>
              </a:rPr>
              <a:t>heterogeneous</a:t>
            </a:r>
            <a:r>
              <a:rPr lang="en-GB" dirty="0">
                <a:solidFill>
                  <a:srgbClr val="000000"/>
                </a:solidFill>
                <a:effectLst/>
                <a:latin typeface="Georgia" panose="02040502050405020303" pitchFamily="18" charset="0"/>
                <a:ea typeface="Calibri" panose="020F0502020204030204" pitchFamily="34" charset="0"/>
                <a:cs typeface="Arial" panose="020B0604020202020204" pitchFamily="34" charset="0"/>
              </a:rPr>
              <a:t>, with </a:t>
            </a:r>
            <a:r>
              <a:rPr lang="en-GB" dirty="0">
                <a:effectLst/>
                <a:latin typeface="Georgia" panose="02040502050405020303" pitchFamily="18" charset="0"/>
                <a:ea typeface="Calibri" panose="020F0502020204030204" pitchFamily="34" charset="0"/>
                <a:cs typeface="Arial" panose="020B0604020202020204" pitchFamily="34" charset="0"/>
              </a:rPr>
              <a:t>notable variations in scope, coverage, format, language, culminating in different levels of gender responsiveness’s incidence. Gender provisions refer to terms directly related to ‘gender’, ‘women’, ‘female’, ‘maternity’ or a similar expression in the provision in an explicit manner.  </a:t>
            </a:r>
            <a:r>
              <a:rPr lang="en-GB" dirty="0">
                <a:latin typeface="Georgia" panose="02040502050405020303" pitchFamily="18" charset="0"/>
                <a:ea typeface="Calibri" panose="020F0502020204030204" pitchFamily="34" charset="0"/>
                <a:cs typeface="Arial" panose="020B0604020202020204" pitchFamily="34" charset="0"/>
              </a:rPr>
              <a:t>The FTA’s can include</a:t>
            </a:r>
          </a:p>
          <a:p>
            <a:pPr marL="285750" indent="-285750" algn="just">
              <a:buFontTx/>
              <a:buChar char="-"/>
            </a:pPr>
            <a:r>
              <a:rPr lang="en-GB" sz="1800" dirty="0">
                <a:latin typeface="Georgia" panose="02040502050405020303" pitchFamily="18" charset="0"/>
              </a:rPr>
              <a:t>entire chapter on gender, but no legal obligations; </a:t>
            </a:r>
          </a:p>
          <a:p>
            <a:pPr marL="285750" indent="-285750" algn="just">
              <a:buFontTx/>
              <a:buChar char="-"/>
            </a:pPr>
            <a:r>
              <a:rPr lang="en-GB" sz="1800" dirty="0">
                <a:latin typeface="Georgia" panose="02040502050405020303" pitchFamily="18" charset="0"/>
              </a:rPr>
              <a:t>just a single provision on gender, but with legal obligation on the parties;</a:t>
            </a:r>
          </a:p>
          <a:p>
            <a:pPr marL="285750" indent="-285750" algn="just">
              <a:buFontTx/>
              <a:buChar char="-"/>
            </a:pPr>
            <a:r>
              <a:rPr lang="en-GB" sz="1800" dirty="0">
                <a:latin typeface="Georgia" panose="02040502050405020303" pitchFamily="18" charset="0"/>
              </a:rPr>
              <a:t>provisions in their main text; others load them in a side agreement, an annex or a protocol. </a:t>
            </a:r>
          </a:p>
          <a:p>
            <a:pPr marL="285750" indent="-285750" algn="just">
              <a:buFontTx/>
              <a:buChar char="-"/>
            </a:pPr>
            <a:r>
              <a:rPr lang="en-GB" sz="1800" dirty="0">
                <a:latin typeface="Georgia" panose="02040502050405020303" pitchFamily="18" charset="0"/>
              </a:rPr>
              <a:t>reaffirmation of the commitments undertaken under other international instruments such as the CEDAW,  ILO Conventions and SDGs 2030 Agenda;</a:t>
            </a:r>
          </a:p>
          <a:p>
            <a:pPr marL="285750" indent="-285750" algn="just">
              <a:buFontTx/>
              <a:buChar char="-"/>
            </a:pPr>
            <a:r>
              <a:rPr lang="en-GB" sz="1800" dirty="0">
                <a:latin typeface="Georgia" panose="02040502050405020303" pitchFamily="18" charset="0"/>
              </a:rPr>
              <a:t>cooperation-based provisions where members seek to work together to improve women’s access to trade. </a:t>
            </a:r>
          </a:p>
          <a:p>
            <a:pPr marL="285750" indent="-285750" algn="just">
              <a:buFontTx/>
              <a:buChar char="-"/>
            </a:pPr>
            <a:r>
              <a:rPr lang="en-GB" sz="1800" dirty="0">
                <a:latin typeface="Georgia" panose="02040502050405020303" pitchFamily="18" charset="0"/>
              </a:rPr>
              <a:t>creation of committees or institutions to oversee the implementation of gender-related provisions.</a:t>
            </a:r>
          </a:p>
          <a:p>
            <a:pPr marL="285750" indent="-285750" algn="just">
              <a:buFontTx/>
              <a:buChar char="-"/>
            </a:pPr>
            <a:r>
              <a:rPr lang="it-IT" dirty="0">
                <a:latin typeface="Georgia" panose="02040502050405020303" pitchFamily="18" charset="0"/>
              </a:rPr>
              <a:t>Enforcement </a:t>
            </a:r>
            <a:r>
              <a:rPr lang="it-IT" dirty="0" err="1">
                <a:latin typeface="Georgia" panose="02040502050405020303" pitchFamily="18" charset="0"/>
              </a:rPr>
              <a:t>mechanisms</a:t>
            </a:r>
            <a:r>
              <a:rPr lang="it-IT" dirty="0">
                <a:latin typeface="Georgia" panose="02040502050405020303" pitchFamily="18" charset="0"/>
              </a:rPr>
              <a:t> or best </a:t>
            </a:r>
            <a:r>
              <a:rPr lang="it-IT" dirty="0" err="1">
                <a:latin typeface="Georgia" panose="02040502050405020303" pitchFamily="18" charset="0"/>
              </a:rPr>
              <a:t>endeavour</a:t>
            </a:r>
            <a:r>
              <a:rPr lang="it-IT" dirty="0">
                <a:latin typeface="Georgia" panose="02040502050405020303" pitchFamily="18" charset="0"/>
              </a:rPr>
              <a:t> </a:t>
            </a:r>
            <a:r>
              <a:rPr lang="it-IT" dirty="0" err="1">
                <a:latin typeface="Georgia" panose="02040502050405020303" pitchFamily="18" charset="0"/>
              </a:rPr>
              <a:t>promises</a:t>
            </a:r>
            <a:r>
              <a:rPr lang="it-IT" dirty="0">
                <a:latin typeface="Georgia" panose="02040502050405020303" pitchFamily="18" charset="0"/>
              </a:rPr>
              <a:t>.</a:t>
            </a:r>
            <a:endParaRPr lang="it-IT" dirty="0">
              <a:latin typeface="Georgia"/>
            </a:endParaRPr>
          </a:p>
          <a:p>
            <a:endParaRPr lang="en-US" dirty="0">
              <a:cs typeface="Calibri"/>
            </a:endParaRPr>
          </a:p>
        </p:txBody>
      </p:sp>
      <p:sp>
        <p:nvSpPr>
          <p:cNvPr id="5" name="Espaço Reservado para Texto 4">
            <a:extLst>
              <a:ext uri="{FF2B5EF4-FFF2-40B4-BE49-F238E27FC236}">
                <a16:creationId xmlns:a16="http://schemas.microsoft.com/office/drawing/2014/main" id="{945F00BE-519E-92CB-8B9C-5D9C3B88179B}"/>
              </a:ext>
            </a:extLst>
          </p:cNvPr>
          <p:cNvSpPr>
            <a:spLocks noGrp="1"/>
          </p:cNvSpPr>
          <p:nvPr>
            <p:ph type="body" sz="quarter" idx="10"/>
          </p:nvPr>
        </p:nvSpPr>
        <p:spPr/>
        <p:txBody>
          <a:bodyPr/>
          <a:lstStyle/>
          <a:p>
            <a:r>
              <a:rPr lang="it-IT" dirty="0">
                <a:solidFill>
                  <a:srgbClr val="002060"/>
                </a:solidFill>
                <a:latin typeface="Georgia" panose="02040502050405020303" pitchFamily="18" charset="0"/>
              </a:rPr>
              <a:t>Gender-</a:t>
            </a:r>
            <a:r>
              <a:rPr lang="it-IT" dirty="0" err="1">
                <a:solidFill>
                  <a:srgbClr val="002060"/>
                </a:solidFill>
                <a:latin typeface="Georgia" panose="02040502050405020303" pitchFamily="18" charset="0"/>
              </a:rPr>
              <a:t>Related</a:t>
            </a:r>
            <a:r>
              <a:rPr lang="it-IT" dirty="0">
                <a:solidFill>
                  <a:srgbClr val="002060"/>
                </a:solidFill>
                <a:latin typeface="Georgia" panose="02040502050405020303" pitchFamily="18" charset="0"/>
              </a:rPr>
              <a:t> </a:t>
            </a:r>
            <a:r>
              <a:rPr lang="it-IT" dirty="0" err="1">
                <a:solidFill>
                  <a:srgbClr val="002060"/>
                </a:solidFill>
                <a:latin typeface="Georgia" panose="02040502050405020303" pitchFamily="18" charset="0"/>
              </a:rPr>
              <a:t>Provisions</a:t>
            </a:r>
            <a:r>
              <a:rPr lang="it-IT" dirty="0">
                <a:solidFill>
                  <a:srgbClr val="002060"/>
                </a:solidFill>
                <a:latin typeface="Georgia" panose="02040502050405020303" pitchFamily="18" charset="0"/>
              </a:rPr>
              <a:t> in </a:t>
            </a:r>
            <a:r>
              <a:rPr lang="it-IT" dirty="0" err="1">
                <a:solidFill>
                  <a:srgbClr val="002060"/>
                </a:solidFill>
                <a:latin typeface="Georgia" panose="02040502050405020303" pitchFamily="18" charset="0"/>
              </a:rPr>
              <a:t>FTAs</a:t>
            </a:r>
            <a:endParaRPr lang="en-GB" dirty="0">
              <a:solidFill>
                <a:srgbClr val="002060"/>
              </a:solidFill>
              <a:latin typeface="Georgia" panose="02040502050405020303" pitchFamily="18" charset="0"/>
            </a:endParaRPr>
          </a:p>
        </p:txBody>
      </p:sp>
    </p:spTree>
    <p:extLst>
      <p:ext uri="{BB962C8B-B14F-4D97-AF65-F5344CB8AC3E}">
        <p14:creationId xmlns:p14="http://schemas.microsoft.com/office/powerpoint/2010/main" val="3830182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lIns="91440" tIns="45720" rIns="91440" bIns="45720" anchor="t"/>
          <a:lstStyle/>
          <a:p>
            <a:r>
              <a:rPr lang="it-IT" dirty="0">
                <a:solidFill>
                  <a:srgbClr val="002060"/>
                </a:solidFill>
                <a:latin typeface="Georgia" panose="02040502050405020303" pitchFamily="18" charset="0"/>
                <a:ea typeface="Calibri"/>
                <a:cs typeface="Calibri"/>
              </a:rPr>
              <a:t>EU-Vietnam FTA (2019)</a:t>
            </a:r>
          </a:p>
        </p:txBody>
      </p:sp>
      <p:sp>
        <p:nvSpPr>
          <p:cNvPr id="3" name="Segnaposto testo 2"/>
          <p:cNvSpPr>
            <a:spLocks noGrp="1"/>
          </p:cNvSpPr>
          <p:nvPr>
            <p:ph type="body" sz="quarter" idx="11"/>
          </p:nvPr>
        </p:nvSpPr>
        <p:spPr>
          <a:xfrm>
            <a:off x="452797" y="1225970"/>
            <a:ext cx="8367353" cy="4723310"/>
          </a:xfrm>
        </p:spPr>
        <p:txBody>
          <a:bodyPr lIns="91440" tIns="45720" rIns="91440" bIns="45720" anchor="t"/>
          <a:lstStyle/>
          <a:p>
            <a:pPr algn="just"/>
            <a:r>
              <a:rPr lang="en-GB" sz="2000" dirty="0">
                <a:latin typeface="Georgia"/>
              </a:rPr>
              <a:t>“Article 13.14 Working Together on Trade and Sustainable Development:</a:t>
            </a:r>
            <a:endParaRPr lang="en-US" sz="2000" dirty="0">
              <a:latin typeface="Georgia"/>
            </a:endParaRPr>
          </a:p>
          <a:p>
            <a:pPr algn="just"/>
            <a:r>
              <a:rPr lang="en-GB" sz="2000" dirty="0">
                <a:latin typeface="Georgia"/>
              </a:rPr>
              <a:t>The Parties, recognising the importance of working together on trade-related aspects of sustainable development in order to achieve the objectives of this Chapter, may work together in, inter alia, the following areas:</a:t>
            </a:r>
            <a:endParaRPr lang="en-US" sz="2000" dirty="0">
              <a:latin typeface="Georgia"/>
            </a:endParaRPr>
          </a:p>
          <a:p>
            <a:pPr algn="just"/>
            <a:endParaRPr lang="en-GB" sz="2000" dirty="0">
              <a:latin typeface="Georgia"/>
            </a:endParaRPr>
          </a:p>
          <a:p>
            <a:pPr algn="just"/>
            <a:r>
              <a:rPr lang="en-GB" sz="2000" dirty="0">
                <a:latin typeface="Georgia"/>
              </a:rPr>
              <a:t>e) trade-related aspects of the ILO Decent Work Agenda, in particular the inter-linkage between </a:t>
            </a:r>
            <a:r>
              <a:rPr lang="en-GB" sz="2000" b="1" dirty="0">
                <a:latin typeface="Georgia"/>
              </a:rPr>
              <a:t>trade and full and productive employment for all, including </a:t>
            </a:r>
            <a:r>
              <a:rPr lang="en-GB" sz="2000" dirty="0">
                <a:latin typeface="Georgia"/>
              </a:rPr>
              <a:t>youth, </a:t>
            </a:r>
            <a:r>
              <a:rPr lang="en-GB" sz="2000" b="1" dirty="0">
                <a:latin typeface="Georgia"/>
              </a:rPr>
              <a:t>women </a:t>
            </a:r>
            <a:r>
              <a:rPr lang="en-GB" sz="2000" dirty="0">
                <a:latin typeface="Georgia"/>
              </a:rPr>
              <a:t>and people with disabilities, labour market adjustment, core and other international labour standards, labour statistics, human resources development and lifelong learning, </a:t>
            </a:r>
            <a:r>
              <a:rPr lang="en-GB" sz="2000" b="1" dirty="0">
                <a:latin typeface="Georgia"/>
              </a:rPr>
              <a:t>social protection for all including</a:t>
            </a:r>
            <a:r>
              <a:rPr lang="en-GB" sz="2000" dirty="0">
                <a:latin typeface="Georgia"/>
              </a:rPr>
              <a:t> for vulnerable and disadvantaged groups, such as migrant workers, </a:t>
            </a:r>
            <a:r>
              <a:rPr lang="en-GB" sz="2000" b="1" dirty="0">
                <a:latin typeface="Georgia"/>
              </a:rPr>
              <a:t>women</a:t>
            </a:r>
            <a:r>
              <a:rPr lang="en-GB" sz="2000" dirty="0">
                <a:latin typeface="Georgia"/>
              </a:rPr>
              <a:t>, youth and people with disabilities, and social inclusion, social dialogue and </a:t>
            </a:r>
            <a:r>
              <a:rPr lang="en-GB" sz="2000" b="1" dirty="0">
                <a:latin typeface="Georgia"/>
              </a:rPr>
              <a:t>gender equality.</a:t>
            </a:r>
            <a:endParaRPr lang="en-US" sz="2000" dirty="0">
              <a:latin typeface="Georgia"/>
            </a:endParaRPr>
          </a:p>
          <a:p>
            <a:pPr algn="just"/>
            <a:endParaRPr lang="en-GB" sz="2000" dirty="0">
              <a:latin typeface="Georgia"/>
            </a:endParaRPr>
          </a:p>
          <a:p>
            <a:endParaRPr lang="it-IT" dirty="0">
              <a:latin typeface="Calibri"/>
              <a:ea typeface="Calibri"/>
              <a:cs typeface="Calibri"/>
            </a:endParaRPr>
          </a:p>
          <a:p>
            <a:pPr algn="just"/>
            <a:endParaRPr lang="en-US" sz="2000" dirty="0">
              <a:latin typeface="Georgia"/>
            </a:endParaRPr>
          </a:p>
        </p:txBody>
      </p:sp>
    </p:spTree>
    <p:extLst>
      <p:ext uri="{BB962C8B-B14F-4D97-AF65-F5344CB8AC3E}">
        <p14:creationId xmlns:p14="http://schemas.microsoft.com/office/powerpoint/2010/main" val="1187390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lIns="91440" tIns="45720" rIns="91440" bIns="45720" anchor="t"/>
          <a:lstStyle/>
          <a:p>
            <a:r>
              <a:rPr lang="it-IT" sz="2800" dirty="0">
                <a:solidFill>
                  <a:srgbClr val="101B7E"/>
                </a:solidFill>
                <a:latin typeface="Georgia" panose="02040502050405020303" pitchFamily="18" charset="0"/>
                <a:ea typeface="Calibri"/>
                <a:cs typeface="Calibri"/>
              </a:rPr>
              <a:t>CETA </a:t>
            </a:r>
            <a:r>
              <a:rPr lang="it-IT" sz="2800" dirty="0" err="1">
                <a:solidFill>
                  <a:srgbClr val="101B7E"/>
                </a:solidFill>
                <a:latin typeface="Georgia" panose="02040502050405020303" pitchFamily="18" charset="0"/>
                <a:ea typeface="Calibri"/>
                <a:cs typeface="Calibri"/>
              </a:rPr>
              <a:t>Recommentation</a:t>
            </a:r>
            <a:r>
              <a:rPr lang="it-IT" sz="2800" dirty="0">
                <a:solidFill>
                  <a:srgbClr val="101B7E"/>
                </a:solidFill>
                <a:latin typeface="Georgia" panose="02040502050405020303" pitchFamily="18" charset="0"/>
                <a:ea typeface="Calibri"/>
                <a:cs typeface="Calibri"/>
              </a:rPr>
              <a:t> on Trade and Gender  (2018)</a:t>
            </a:r>
            <a:endParaRPr lang="en-US" sz="2800" dirty="0">
              <a:latin typeface="Georgia" panose="02040502050405020303" pitchFamily="18" charset="0"/>
            </a:endParaRPr>
          </a:p>
        </p:txBody>
      </p:sp>
      <p:sp>
        <p:nvSpPr>
          <p:cNvPr id="3" name="Segnaposto testo 2"/>
          <p:cNvSpPr>
            <a:spLocks noGrp="1"/>
          </p:cNvSpPr>
          <p:nvPr>
            <p:ph type="body" sz="quarter" idx="11"/>
          </p:nvPr>
        </p:nvSpPr>
        <p:spPr>
          <a:xfrm>
            <a:off x="452797" y="1225970"/>
            <a:ext cx="8367353" cy="4723310"/>
          </a:xfrm>
        </p:spPr>
        <p:txBody>
          <a:bodyPr lIns="91440" tIns="45720" rIns="91440" bIns="45720" anchor="t"/>
          <a:lstStyle/>
          <a:p>
            <a:pPr algn="just"/>
            <a:r>
              <a:rPr lang="it-IT" sz="2000" dirty="0">
                <a:latin typeface="Georgia"/>
              </a:rPr>
              <a:t>The </a:t>
            </a:r>
            <a:r>
              <a:rPr lang="en-GB" sz="2000" dirty="0">
                <a:latin typeface="Georgia"/>
              </a:rPr>
              <a:t>CETA Joint Committee have made a series of recommendations from 2018 to increase women’s access to, and benefit from, the opportunities CETA created, by:</a:t>
            </a:r>
            <a:endParaRPr lang="en-US" sz="2000" dirty="0">
              <a:latin typeface="Georgia"/>
            </a:endParaRPr>
          </a:p>
          <a:p>
            <a:pPr algn="just"/>
            <a:r>
              <a:rPr lang="en-GB" sz="2000" dirty="0">
                <a:latin typeface="Georgia"/>
              </a:rPr>
              <a:t>• </a:t>
            </a:r>
            <a:r>
              <a:rPr lang="en-GB" sz="2000" b="1" dirty="0">
                <a:latin typeface="Georgia"/>
              </a:rPr>
              <a:t>Sharing methods and procedures for collecting gender-focused trade statistics and sex-disaggregated data;</a:t>
            </a:r>
            <a:r>
              <a:rPr lang="en-GB" sz="2000" dirty="0">
                <a:latin typeface="Georgia"/>
              </a:rPr>
              <a:t> the use of indicators, monitoring and evaluation methodologies; and the analysis of gender-focused </a:t>
            </a:r>
            <a:r>
              <a:rPr lang="en-GB" sz="2000" i="1" dirty="0">
                <a:latin typeface="Georgia"/>
              </a:rPr>
              <a:t>statistics</a:t>
            </a:r>
            <a:r>
              <a:rPr lang="en-GB" sz="2000" dirty="0">
                <a:latin typeface="Georgia"/>
              </a:rPr>
              <a:t> related to trade. </a:t>
            </a:r>
          </a:p>
          <a:p>
            <a:pPr algn="just"/>
            <a:r>
              <a:rPr lang="en-GB" sz="2000" dirty="0">
                <a:latin typeface="Georgia"/>
              </a:rPr>
              <a:t>• </a:t>
            </a:r>
            <a:r>
              <a:rPr lang="en-GB" sz="2000" b="1" dirty="0">
                <a:latin typeface="Georgia"/>
              </a:rPr>
              <a:t>Exchanging experience and best practices</a:t>
            </a:r>
            <a:r>
              <a:rPr lang="en-GB" sz="2000" dirty="0">
                <a:latin typeface="Georgia"/>
              </a:rPr>
              <a:t> </a:t>
            </a:r>
            <a:r>
              <a:rPr lang="en-GB" sz="2000" b="1" dirty="0">
                <a:latin typeface="Georgia"/>
              </a:rPr>
              <a:t>related to gender-based analysis of trade policies.</a:t>
            </a:r>
          </a:p>
          <a:p>
            <a:pPr algn="just"/>
            <a:r>
              <a:rPr lang="en-GB" sz="2000" b="1" dirty="0">
                <a:latin typeface="Georgia"/>
              </a:rPr>
              <a:t> </a:t>
            </a:r>
            <a:r>
              <a:rPr lang="en-GB" sz="2000" dirty="0">
                <a:latin typeface="Georgia"/>
              </a:rPr>
              <a:t>• Exploring the implications for the design and implementation of trade agreements, including CETA.</a:t>
            </a:r>
            <a:endParaRPr lang="en-US" sz="2000" dirty="0">
              <a:latin typeface="Georgia"/>
            </a:endParaRPr>
          </a:p>
          <a:p>
            <a:pPr algn="just"/>
            <a:endParaRPr lang="en-GB" sz="2000" dirty="0">
              <a:latin typeface="Georgia"/>
            </a:endParaRPr>
          </a:p>
          <a:p>
            <a:pPr algn="just"/>
            <a:endParaRPr lang="en-GB" sz="2000" dirty="0">
              <a:latin typeface="Georgia"/>
            </a:endParaRPr>
          </a:p>
          <a:p>
            <a:endParaRPr lang="it-IT" dirty="0">
              <a:latin typeface="Calibri"/>
              <a:ea typeface="Calibri"/>
              <a:cs typeface="Calibri"/>
            </a:endParaRPr>
          </a:p>
          <a:p>
            <a:pPr algn="just"/>
            <a:endParaRPr lang="en-US" sz="2000" dirty="0">
              <a:latin typeface="Georgia"/>
            </a:endParaRPr>
          </a:p>
        </p:txBody>
      </p:sp>
    </p:spTree>
    <p:extLst>
      <p:ext uri="{BB962C8B-B14F-4D97-AF65-F5344CB8AC3E}">
        <p14:creationId xmlns:p14="http://schemas.microsoft.com/office/powerpoint/2010/main" val="1790667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lIns="91440" tIns="45720" rIns="91440" bIns="45720" anchor="t"/>
          <a:lstStyle/>
          <a:p>
            <a:r>
              <a:rPr lang="it-IT" dirty="0">
                <a:ea typeface="Calibri"/>
                <a:cs typeface="Calibri"/>
              </a:rPr>
              <a:t>5th </a:t>
            </a:r>
            <a:r>
              <a:rPr lang="it-IT" dirty="0" err="1">
                <a:ea typeface="Calibri"/>
                <a:cs typeface="Calibri"/>
              </a:rPr>
              <a:t>Sustainable</a:t>
            </a:r>
            <a:r>
              <a:rPr lang="it-IT" dirty="0">
                <a:ea typeface="Calibri"/>
                <a:cs typeface="Calibri"/>
              </a:rPr>
              <a:t> Development Goal</a:t>
            </a:r>
            <a:endParaRPr lang="it-IT" dirty="0"/>
          </a:p>
        </p:txBody>
      </p:sp>
      <p:pic>
        <p:nvPicPr>
          <p:cNvPr id="4" name="Picture 4">
            <a:extLst>
              <a:ext uri="{FF2B5EF4-FFF2-40B4-BE49-F238E27FC236}">
                <a16:creationId xmlns:a16="http://schemas.microsoft.com/office/drawing/2014/main" id="{3475D42D-C1FF-8EB6-B11B-BAB38CD19EFD}"/>
              </a:ext>
            </a:extLst>
          </p:cNvPr>
          <p:cNvPicPr>
            <a:picLocks noChangeAspect="1"/>
          </p:cNvPicPr>
          <p:nvPr/>
        </p:nvPicPr>
        <p:blipFill>
          <a:blip r:embed="rId2"/>
          <a:stretch>
            <a:fillRect/>
          </a:stretch>
        </p:blipFill>
        <p:spPr>
          <a:xfrm>
            <a:off x="483080" y="1517212"/>
            <a:ext cx="8206596" cy="3823576"/>
          </a:xfrm>
          <a:prstGeom prst="rect">
            <a:avLst/>
          </a:prstGeom>
        </p:spPr>
      </p:pic>
    </p:spTree>
    <p:extLst>
      <p:ext uri="{BB962C8B-B14F-4D97-AF65-F5344CB8AC3E}">
        <p14:creationId xmlns:p14="http://schemas.microsoft.com/office/powerpoint/2010/main" val="11994457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49F140B-1C83-21FF-DAC4-478E33ABC13F}"/>
              </a:ext>
            </a:extLst>
          </p:cNvPr>
          <p:cNvSpPr>
            <a:spLocks noGrp="1"/>
          </p:cNvSpPr>
          <p:nvPr>
            <p:ph type="body" sz="quarter" idx="10"/>
          </p:nvPr>
        </p:nvSpPr>
        <p:spPr>
          <a:ln>
            <a:solidFill>
              <a:srgbClr val="4472C4"/>
            </a:solidFill>
          </a:ln>
        </p:spPr>
        <p:txBody>
          <a:bodyPr lIns="91440" tIns="45720" rIns="91440" bIns="45720" anchor="t"/>
          <a:lstStyle/>
          <a:p>
            <a:r>
              <a:rPr lang="en-GB" sz="2000" dirty="0">
                <a:solidFill>
                  <a:srgbClr val="000000"/>
                </a:solidFill>
                <a:latin typeface="Georgia"/>
              </a:rPr>
              <a:t>Gender Provisions in FTAs</a:t>
            </a:r>
          </a:p>
        </p:txBody>
      </p:sp>
      <p:sp>
        <p:nvSpPr>
          <p:cNvPr id="3" name="Text Placeholder 2">
            <a:extLst>
              <a:ext uri="{FF2B5EF4-FFF2-40B4-BE49-F238E27FC236}">
                <a16:creationId xmlns:a16="http://schemas.microsoft.com/office/drawing/2014/main" id="{AC6C0AD1-14E5-350E-0ABA-BBB094F94A02}"/>
              </a:ext>
            </a:extLst>
          </p:cNvPr>
          <p:cNvSpPr>
            <a:spLocks noGrp="1"/>
          </p:cNvSpPr>
          <p:nvPr>
            <p:ph type="body" sz="quarter" idx="11"/>
          </p:nvPr>
        </p:nvSpPr>
        <p:spPr/>
        <p:txBody>
          <a:bodyPr lIns="91440" tIns="45720" rIns="91440" bIns="45720" anchor="t"/>
          <a:lstStyle/>
          <a:p>
            <a:pPr algn="just"/>
            <a:r>
              <a:rPr lang="en-GB" sz="2000" u="sng" dirty="0">
                <a:solidFill>
                  <a:srgbClr val="002060"/>
                </a:solidFill>
                <a:latin typeface="Georgia"/>
              </a:rPr>
              <a:t>The modernised FTAs between Chile-Canada (2019), </a:t>
            </a:r>
            <a:r>
              <a:rPr lang="en-GB" sz="2000" u="sng" dirty="0">
                <a:solidFill>
                  <a:srgbClr val="002060"/>
                </a:solidFill>
                <a:latin typeface="Georgia"/>
                <a:hlinkClick r:id="rId2">
                  <a:extLst>
                    <a:ext uri="{A12FA001-AC4F-418D-AE19-62706E023703}">
                      <ahyp:hlinkClr xmlns:ahyp="http://schemas.microsoft.com/office/drawing/2018/hyperlinkcolor" val="tx"/>
                    </a:ext>
                  </a:extLst>
                </a:hlinkClick>
              </a:rPr>
              <a:t>Chile</a:t>
            </a:r>
            <a:r>
              <a:rPr lang="en-GB" sz="2000" u="sng" dirty="0">
                <a:solidFill>
                  <a:srgbClr val="002060"/>
                </a:solidFill>
                <a:latin typeface="Georgia"/>
              </a:rPr>
              <a:t>-Argentina (2019),  </a:t>
            </a:r>
            <a:r>
              <a:rPr lang="en-GB" sz="2000" u="sng" dirty="0">
                <a:solidFill>
                  <a:srgbClr val="002060"/>
                </a:solidFill>
                <a:latin typeface="Georgia"/>
                <a:hlinkClick r:id="rId3">
                  <a:extLst>
                    <a:ext uri="{A12FA001-AC4F-418D-AE19-62706E023703}">
                      <ahyp:hlinkClr xmlns:ahyp="http://schemas.microsoft.com/office/drawing/2018/hyperlinkcolor" val="tx"/>
                    </a:ext>
                  </a:extLst>
                </a:hlinkClick>
              </a:rPr>
              <a:t>Canada-Israel</a:t>
            </a:r>
            <a:r>
              <a:rPr lang="en-GB" sz="2000" u="sng" dirty="0">
                <a:solidFill>
                  <a:srgbClr val="002060"/>
                </a:solidFill>
                <a:latin typeface="Georgia"/>
              </a:rPr>
              <a:t> (2019) and the modernized EU-Chile (negotiations concluded in 2022) are among the handful of "new generation" of FTAs that include a </a:t>
            </a:r>
            <a:r>
              <a:rPr lang="en-GB" sz="2000" b="1" u="sng" dirty="0">
                <a:solidFill>
                  <a:srgbClr val="002060"/>
                </a:solidFill>
                <a:latin typeface="Georgia"/>
              </a:rPr>
              <a:t>trade and gender chapter.</a:t>
            </a:r>
            <a:endParaRPr lang="en-GB" sz="2000" dirty="0">
              <a:solidFill>
                <a:srgbClr val="002060"/>
              </a:solidFill>
              <a:latin typeface="Georgia"/>
            </a:endParaRPr>
          </a:p>
          <a:p>
            <a:pPr marL="342900" indent="-342900" algn="just">
              <a:buFont typeface="Arial"/>
              <a:buChar char="•"/>
            </a:pPr>
            <a:endParaRPr lang="en-GB" sz="2000" dirty="0">
              <a:latin typeface="Georgia"/>
            </a:endParaRPr>
          </a:p>
          <a:p>
            <a:pPr marL="342900" indent="-342900" algn="just">
              <a:buFont typeface="Arial"/>
              <a:buChar char="•"/>
            </a:pPr>
            <a:r>
              <a:rPr lang="en-GB" sz="2000" dirty="0">
                <a:latin typeface="Georgia"/>
              </a:rPr>
              <a:t>The T&amp;G Chapter set out provisions considering women not only as employees or labourers, but also as entrepreneurs, leaders, businesswomen and decision makers. The parties encourage their industries and enterprises to incorporate </a:t>
            </a:r>
            <a:r>
              <a:rPr lang="en-GB" sz="2000" b="1" dirty="0">
                <a:latin typeface="Georgia"/>
              </a:rPr>
              <a:t>corporate social responsibility explicitly related to gender</a:t>
            </a:r>
            <a:r>
              <a:rPr lang="en-GB" sz="2000" dirty="0">
                <a:latin typeface="Georgia"/>
              </a:rPr>
              <a:t>. Provides for Specialized committees to implement T&amp;G provisions.</a:t>
            </a:r>
            <a:endParaRPr lang="en-US" sz="2000" dirty="0">
              <a:latin typeface="Georgia"/>
            </a:endParaRPr>
          </a:p>
          <a:p>
            <a:pPr indent="1076325" algn="just">
              <a:lnSpc>
                <a:spcPct val="150000"/>
              </a:lnSpc>
            </a:pPr>
            <a:endParaRPr lang="en-GB" b="1" dirty="0">
              <a:latin typeface="Georgia"/>
            </a:endParaRPr>
          </a:p>
          <a:p>
            <a:pPr algn="just"/>
            <a:endParaRPr lang="it-IT" dirty="0">
              <a:latin typeface="Georgia"/>
            </a:endParaRPr>
          </a:p>
          <a:p>
            <a:endParaRPr lang="en-US" dirty="0">
              <a:cs typeface="Calibri"/>
            </a:endParaRPr>
          </a:p>
        </p:txBody>
      </p:sp>
    </p:spTree>
    <p:extLst>
      <p:ext uri="{BB962C8B-B14F-4D97-AF65-F5344CB8AC3E}">
        <p14:creationId xmlns:p14="http://schemas.microsoft.com/office/powerpoint/2010/main" val="8014486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lIns="91440" tIns="45720" rIns="91440" bIns="45720" anchor="t"/>
          <a:lstStyle/>
          <a:p>
            <a:r>
              <a:rPr lang="it-IT" dirty="0">
                <a:solidFill>
                  <a:srgbClr val="101B7E"/>
                </a:solidFill>
                <a:latin typeface="Georgia"/>
                <a:ea typeface="Calibri"/>
                <a:cs typeface="Calibri"/>
              </a:rPr>
              <a:t>EU-New Zealand FTA (2022)</a:t>
            </a:r>
            <a:endParaRPr lang="it-IT" b="0" dirty="0">
              <a:solidFill>
                <a:srgbClr val="101B7E"/>
              </a:solidFill>
              <a:latin typeface="Georgia"/>
              <a:ea typeface="Calibri"/>
              <a:cs typeface="Calibri"/>
            </a:endParaRPr>
          </a:p>
          <a:p>
            <a:endParaRPr lang="it-IT" sz="3200" dirty="0">
              <a:solidFill>
                <a:srgbClr val="101B7E"/>
              </a:solidFill>
              <a:ea typeface="Calibri"/>
              <a:cs typeface="Calibri"/>
            </a:endParaRPr>
          </a:p>
        </p:txBody>
      </p:sp>
      <p:sp>
        <p:nvSpPr>
          <p:cNvPr id="3" name="Segnaposto testo 2"/>
          <p:cNvSpPr>
            <a:spLocks noGrp="1"/>
          </p:cNvSpPr>
          <p:nvPr>
            <p:ph type="body" sz="quarter" idx="11"/>
          </p:nvPr>
        </p:nvSpPr>
        <p:spPr>
          <a:xfrm>
            <a:off x="323401" y="909668"/>
            <a:ext cx="8367353" cy="4723310"/>
          </a:xfrm>
        </p:spPr>
        <p:txBody>
          <a:bodyPr lIns="91440" tIns="45720" rIns="91440" bIns="45720" anchor="t"/>
          <a:lstStyle/>
          <a:p>
            <a:pPr marL="342900" indent="-342900" algn="just">
              <a:buFont typeface="Arial"/>
              <a:buChar char="•"/>
            </a:pPr>
            <a:r>
              <a:rPr lang="en-GB" sz="2000" dirty="0">
                <a:latin typeface="Georgia"/>
              </a:rPr>
              <a:t>Specific “Trade and Gender” article inside the TSD Chapter.</a:t>
            </a:r>
            <a:endParaRPr lang="en-US" sz="2000" dirty="0">
              <a:latin typeface="Georgia"/>
            </a:endParaRPr>
          </a:p>
          <a:p>
            <a:pPr marL="342900" indent="-342900" algn="just">
              <a:buFont typeface="Arial"/>
              <a:buChar char="•"/>
            </a:pPr>
            <a:r>
              <a:rPr lang="en-GB" sz="2000" dirty="0">
                <a:latin typeface="Georgia"/>
              </a:rPr>
              <a:t>SDG n. 5, WTO Buenos Aires Declaration, CEDAW and ILO Convention n. 111 on the elimination of discrimination in respect of employment and occupation;</a:t>
            </a:r>
            <a:endParaRPr lang="en-US" sz="2000">
              <a:latin typeface="Georgia"/>
            </a:endParaRPr>
          </a:p>
          <a:p>
            <a:pPr marL="342900" indent="-342900" algn="just">
              <a:buFont typeface="Arial"/>
              <a:buChar char="•"/>
            </a:pPr>
            <a:r>
              <a:rPr lang="en-GB" sz="2000" dirty="0">
                <a:latin typeface="Georgia"/>
              </a:rPr>
              <a:t>Right to regulate in relation to the parties respective laws aimed at ensuring gender equality and equal opportunities for women and men. </a:t>
            </a:r>
            <a:endParaRPr lang="en-US" sz="2000" dirty="0">
              <a:latin typeface="Georgia"/>
            </a:endParaRPr>
          </a:p>
          <a:p>
            <a:pPr marL="342900" indent="-342900" algn="just">
              <a:buFont typeface="Arial"/>
              <a:buChar char="•"/>
            </a:pPr>
            <a:r>
              <a:rPr lang="en-GB" sz="2000" dirty="0">
                <a:latin typeface="Georgia"/>
              </a:rPr>
              <a:t>Cooperation on trade-related aspects of gender equality including activities for women workers, businesswomen and entrepreneurs;</a:t>
            </a:r>
            <a:endParaRPr lang="en-US" sz="2000" dirty="0">
              <a:latin typeface="Georgia"/>
            </a:endParaRPr>
          </a:p>
          <a:p>
            <a:pPr marL="342900" indent="-342900" algn="just">
              <a:buFont typeface="Arial"/>
              <a:buChar char="•"/>
            </a:pPr>
            <a:r>
              <a:rPr lang="en-GB" sz="2000" dirty="0">
                <a:latin typeface="Georgia"/>
              </a:rPr>
              <a:t>exchange of information and best practices related to collection of sex-disaggregated data and gender-based analysis of trade policies;</a:t>
            </a:r>
            <a:endParaRPr lang="en-US" sz="2000" dirty="0">
              <a:latin typeface="Georgia"/>
            </a:endParaRPr>
          </a:p>
          <a:p>
            <a:pPr marL="342900" indent="-342900" algn="just">
              <a:buFont typeface="Arial"/>
              <a:buChar char="•"/>
            </a:pPr>
            <a:r>
              <a:rPr lang="en-GB" sz="2000" dirty="0">
                <a:latin typeface="Georgia"/>
              </a:rPr>
              <a:t>Promotion of women's participation, leadership and education, as STEMs and e-commerce;</a:t>
            </a:r>
            <a:endParaRPr lang="en-US" sz="2000">
              <a:latin typeface="Georgia"/>
            </a:endParaRPr>
          </a:p>
          <a:p>
            <a:pPr marL="342900" indent="-342900" algn="just">
              <a:buFont typeface="Arial"/>
              <a:buChar char="•"/>
            </a:pPr>
            <a:r>
              <a:rPr lang="en-GB" sz="2000" dirty="0">
                <a:latin typeface="Georgia"/>
              </a:rPr>
              <a:t>Promotion of financial inclusion, financial literacy and access to trade finance and education-</a:t>
            </a:r>
            <a:endParaRPr lang="en-US" sz="2000" dirty="0">
              <a:latin typeface="Georgia"/>
            </a:endParaRPr>
          </a:p>
          <a:p>
            <a:pPr algn="just"/>
            <a:endParaRPr lang="en-GB" dirty="0">
              <a:latin typeface="Georgia"/>
            </a:endParaRPr>
          </a:p>
          <a:p>
            <a:pPr algn="just"/>
            <a:endParaRPr lang="en-GB" sz="2000" dirty="0">
              <a:latin typeface="Georgia"/>
            </a:endParaRPr>
          </a:p>
          <a:p>
            <a:pPr algn="just"/>
            <a:endParaRPr lang="en-GB" sz="2000" dirty="0">
              <a:latin typeface="Georgia"/>
            </a:endParaRPr>
          </a:p>
          <a:p>
            <a:endParaRPr lang="it-IT" dirty="0">
              <a:latin typeface="Calibri"/>
              <a:ea typeface="Calibri"/>
              <a:cs typeface="Calibri"/>
            </a:endParaRPr>
          </a:p>
          <a:p>
            <a:pPr algn="just"/>
            <a:endParaRPr lang="en-US" sz="2000" dirty="0">
              <a:latin typeface="Georgia"/>
            </a:endParaRPr>
          </a:p>
        </p:txBody>
      </p:sp>
    </p:spTree>
    <p:extLst>
      <p:ext uri="{BB962C8B-B14F-4D97-AF65-F5344CB8AC3E}">
        <p14:creationId xmlns:p14="http://schemas.microsoft.com/office/powerpoint/2010/main" val="1443254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lIns="91440" tIns="45720" rIns="91440" bIns="45720" anchor="t"/>
          <a:lstStyle/>
          <a:p>
            <a:r>
              <a:rPr lang="it-IT" dirty="0">
                <a:solidFill>
                  <a:srgbClr val="101B7E"/>
                </a:solidFill>
                <a:latin typeface="Georgia"/>
                <a:ea typeface="Calibri"/>
                <a:cs typeface="Calibri"/>
              </a:rPr>
              <a:t>EU-New Zealand FTA (2022)</a:t>
            </a:r>
            <a:endParaRPr lang="it-IT" b="0" dirty="0">
              <a:solidFill>
                <a:srgbClr val="101B7E"/>
              </a:solidFill>
              <a:latin typeface="Georgia"/>
              <a:ea typeface="Calibri"/>
              <a:cs typeface="Calibri"/>
            </a:endParaRPr>
          </a:p>
          <a:p>
            <a:endParaRPr lang="it-IT" sz="3200" dirty="0">
              <a:solidFill>
                <a:srgbClr val="101B7E"/>
              </a:solidFill>
              <a:ea typeface="Calibri"/>
              <a:cs typeface="Calibri"/>
            </a:endParaRPr>
          </a:p>
        </p:txBody>
      </p:sp>
      <p:sp>
        <p:nvSpPr>
          <p:cNvPr id="3" name="Segnaposto testo 2"/>
          <p:cNvSpPr>
            <a:spLocks noGrp="1"/>
          </p:cNvSpPr>
          <p:nvPr>
            <p:ph type="body" sz="quarter" idx="11"/>
          </p:nvPr>
        </p:nvSpPr>
        <p:spPr>
          <a:xfrm>
            <a:off x="323401" y="909668"/>
            <a:ext cx="8367353" cy="4723310"/>
          </a:xfrm>
        </p:spPr>
        <p:txBody>
          <a:bodyPr lIns="91440" tIns="45720" rIns="91440" bIns="45720" anchor="t"/>
          <a:lstStyle/>
          <a:p>
            <a:pPr algn="just">
              <a:buFont typeface="Arial"/>
              <a:buChar char="•"/>
            </a:pPr>
            <a:r>
              <a:rPr lang="en-GB" sz="2400" dirty="0">
                <a:latin typeface="Georgia"/>
                <a:ea typeface="Calibri"/>
                <a:cs typeface="Calibri"/>
              </a:rPr>
              <a:t>The TSD chapter is subject to the general dispute settlement mechanism, allowing the imposition of trade sanctions in case of non-compliance with a Panel’s Report that concludes for the violation of a </a:t>
            </a:r>
            <a:r>
              <a:rPr lang="en-GB" sz="2400" b="1" dirty="0">
                <a:latin typeface="Georgia"/>
                <a:ea typeface="Calibri"/>
                <a:cs typeface="Calibri"/>
              </a:rPr>
              <a:t>core multilateral labour standards</a:t>
            </a:r>
            <a:r>
              <a:rPr lang="en-GB" sz="2400" dirty="0">
                <a:latin typeface="Georgia"/>
                <a:ea typeface="Calibri"/>
                <a:cs typeface="Calibri"/>
              </a:rPr>
              <a:t> or for an action or omission that materially defeats the object and purpose of the Paris Agreement. The provision followed the Commission proposals on the Communication issued on 22.06.2022, “</a:t>
            </a:r>
            <a:r>
              <a:rPr lang="en-GB" sz="2400" i="1" dirty="0">
                <a:latin typeface="Georgia"/>
                <a:ea typeface="Calibri"/>
                <a:cs typeface="Calibri"/>
              </a:rPr>
              <a:t>Introducing for the first time in EU trade agreements trade sanctions for core TSD commitments, in conjunction with the cooperation-based approach, [to] enable the EU to carry out a more assertive enforcement of its TSD chapters”. </a:t>
            </a:r>
            <a:endParaRPr lang="en-GB" sz="2400" dirty="0">
              <a:latin typeface="Georgia"/>
              <a:ea typeface="Calibri"/>
              <a:cs typeface="Calibri"/>
            </a:endParaRPr>
          </a:p>
          <a:p>
            <a:pPr algn="just">
              <a:buFont typeface="Arial"/>
              <a:buChar char="•"/>
            </a:pPr>
            <a:br>
              <a:rPr lang="en-US" dirty="0"/>
            </a:br>
            <a:br>
              <a:rPr lang="en-US" dirty="0"/>
            </a:br>
            <a:endParaRPr lang="en-US" sz="2400">
              <a:latin typeface="Georgia"/>
              <a:ea typeface="Calibri"/>
              <a:cs typeface="Calibri"/>
            </a:endParaRPr>
          </a:p>
          <a:p>
            <a:pPr marL="342900" indent="-342900" algn="just">
              <a:buFont typeface="Arial"/>
              <a:buChar char="•"/>
            </a:pPr>
            <a:endParaRPr lang="en-GB" sz="2800" dirty="0">
              <a:latin typeface="Georgia"/>
            </a:endParaRPr>
          </a:p>
          <a:p>
            <a:pPr algn="just"/>
            <a:endParaRPr lang="en-GB" dirty="0">
              <a:latin typeface="Georgia"/>
            </a:endParaRPr>
          </a:p>
          <a:p>
            <a:pPr algn="just"/>
            <a:endParaRPr lang="en-GB" sz="2000" dirty="0">
              <a:latin typeface="Georgia"/>
            </a:endParaRPr>
          </a:p>
          <a:p>
            <a:pPr algn="just"/>
            <a:endParaRPr lang="en-GB" sz="2000" dirty="0">
              <a:latin typeface="Georgia"/>
            </a:endParaRPr>
          </a:p>
          <a:p>
            <a:endParaRPr lang="it-IT" dirty="0">
              <a:latin typeface="Calibri"/>
              <a:ea typeface="Calibri"/>
              <a:cs typeface="Calibri"/>
            </a:endParaRPr>
          </a:p>
          <a:p>
            <a:pPr algn="just"/>
            <a:endParaRPr lang="en-US" sz="2000" dirty="0">
              <a:latin typeface="Georgia"/>
            </a:endParaRPr>
          </a:p>
        </p:txBody>
      </p:sp>
    </p:spTree>
    <p:extLst>
      <p:ext uri="{BB962C8B-B14F-4D97-AF65-F5344CB8AC3E}">
        <p14:creationId xmlns:p14="http://schemas.microsoft.com/office/powerpoint/2010/main" val="36052185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lIns="91440" tIns="45720" rIns="91440" bIns="45720" anchor="t"/>
          <a:lstStyle/>
          <a:p>
            <a:r>
              <a:rPr lang="it-IT" dirty="0">
                <a:solidFill>
                  <a:srgbClr val="101B7E"/>
                </a:solidFill>
                <a:latin typeface="Georgia"/>
                <a:ea typeface="Calibri"/>
                <a:cs typeface="Calibri"/>
              </a:rPr>
              <a:t>EU-New Zealand FTA (2022)</a:t>
            </a:r>
            <a:endParaRPr lang="it-IT" b="0" dirty="0">
              <a:solidFill>
                <a:srgbClr val="101B7E"/>
              </a:solidFill>
              <a:latin typeface="Georgia"/>
              <a:ea typeface="Calibri"/>
              <a:cs typeface="Calibri"/>
            </a:endParaRPr>
          </a:p>
          <a:p>
            <a:endParaRPr lang="it-IT" sz="3200" dirty="0">
              <a:solidFill>
                <a:srgbClr val="101B7E"/>
              </a:solidFill>
              <a:ea typeface="Calibri"/>
              <a:cs typeface="Calibri"/>
            </a:endParaRPr>
          </a:p>
        </p:txBody>
      </p:sp>
      <p:sp>
        <p:nvSpPr>
          <p:cNvPr id="3" name="Segnaposto testo 2"/>
          <p:cNvSpPr>
            <a:spLocks noGrp="1"/>
          </p:cNvSpPr>
          <p:nvPr>
            <p:ph type="body" sz="quarter" idx="11"/>
          </p:nvPr>
        </p:nvSpPr>
        <p:spPr>
          <a:xfrm>
            <a:off x="323401" y="909668"/>
            <a:ext cx="8367353" cy="4723310"/>
          </a:xfrm>
        </p:spPr>
        <p:txBody>
          <a:bodyPr lIns="91440" tIns="45720" rIns="91440" bIns="45720" anchor="t"/>
          <a:lstStyle/>
          <a:p>
            <a:pPr algn="just"/>
            <a:endParaRPr lang="en-US" dirty="0"/>
          </a:p>
          <a:p>
            <a:pPr algn="just"/>
            <a:r>
              <a:rPr lang="en-GB" sz="2800" dirty="0">
                <a:latin typeface="Georgia"/>
                <a:ea typeface="Calibri"/>
                <a:cs typeface="Calibri"/>
              </a:rPr>
              <a:t>However, this new approach did not take into account the enforcement of other important international conventions on sustainable development, such as the </a:t>
            </a:r>
            <a:r>
              <a:rPr lang="en-GB" sz="2800" b="1" dirty="0">
                <a:latin typeface="Georgia"/>
                <a:ea typeface="+mj-lt"/>
                <a:cs typeface="+mj-lt"/>
              </a:rPr>
              <a:t>Convention on the Elimination of all Forms of Discrimination Against Women</a:t>
            </a:r>
            <a:r>
              <a:rPr lang="en-GB" sz="2800" dirty="0">
                <a:latin typeface="Georgia"/>
                <a:ea typeface="+mj-lt"/>
                <a:cs typeface="+mj-lt"/>
              </a:rPr>
              <a:t> (CEDAW), considered the “Women’s Bill of rights”</a:t>
            </a:r>
            <a:r>
              <a:rPr lang="en-GB" sz="2800" dirty="0">
                <a:latin typeface="Georgia"/>
                <a:ea typeface="Calibri"/>
                <a:cs typeface="Calibri"/>
              </a:rPr>
              <a:t> </a:t>
            </a:r>
          </a:p>
          <a:p>
            <a:pPr algn="just"/>
            <a:endParaRPr lang="en-GB" sz="2000" dirty="0">
              <a:latin typeface="Georgia"/>
            </a:endParaRPr>
          </a:p>
          <a:p>
            <a:pPr algn="just"/>
            <a:endParaRPr lang="en-GB" sz="2000" dirty="0">
              <a:latin typeface="Georgia"/>
            </a:endParaRPr>
          </a:p>
          <a:p>
            <a:endParaRPr lang="it-IT" dirty="0">
              <a:latin typeface="Calibri"/>
              <a:ea typeface="Calibri"/>
              <a:cs typeface="Calibri"/>
            </a:endParaRPr>
          </a:p>
          <a:p>
            <a:pPr algn="just"/>
            <a:endParaRPr lang="en-US" sz="2000" dirty="0">
              <a:latin typeface="Georgia"/>
              <a:ea typeface="Calibri"/>
              <a:cs typeface="Calibri"/>
            </a:endParaRPr>
          </a:p>
        </p:txBody>
      </p:sp>
    </p:spTree>
    <p:extLst>
      <p:ext uri="{BB962C8B-B14F-4D97-AF65-F5344CB8AC3E}">
        <p14:creationId xmlns:p14="http://schemas.microsoft.com/office/powerpoint/2010/main" val="15670598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lIns="91440" tIns="45720" rIns="91440" bIns="45720" anchor="t"/>
          <a:lstStyle/>
          <a:p>
            <a:r>
              <a:rPr lang="it-IT" dirty="0" err="1">
                <a:solidFill>
                  <a:srgbClr val="101B7E"/>
                </a:solidFill>
                <a:latin typeface="Georgia"/>
                <a:ea typeface="Calibri"/>
                <a:cs typeface="Calibri"/>
              </a:rPr>
              <a:t>Specific</a:t>
            </a:r>
            <a:r>
              <a:rPr lang="it-IT" dirty="0">
                <a:solidFill>
                  <a:srgbClr val="101B7E"/>
                </a:solidFill>
                <a:latin typeface="Georgia"/>
                <a:ea typeface="Calibri"/>
                <a:cs typeface="Calibri"/>
              </a:rPr>
              <a:t> Trade and Gender </a:t>
            </a:r>
            <a:r>
              <a:rPr lang="it-IT" dirty="0" err="1">
                <a:solidFill>
                  <a:srgbClr val="101B7E"/>
                </a:solidFill>
                <a:latin typeface="Georgia"/>
                <a:ea typeface="Calibri"/>
                <a:cs typeface="Calibri"/>
              </a:rPr>
              <a:t>Chapter</a:t>
            </a:r>
            <a:endParaRPr lang="en-US" dirty="0" err="1"/>
          </a:p>
          <a:p>
            <a:endParaRPr lang="it-IT" sz="3200" dirty="0">
              <a:solidFill>
                <a:srgbClr val="101B7E"/>
              </a:solidFill>
              <a:ea typeface="Calibri"/>
              <a:cs typeface="Calibri"/>
            </a:endParaRPr>
          </a:p>
        </p:txBody>
      </p:sp>
      <p:sp>
        <p:nvSpPr>
          <p:cNvPr id="3" name="Segnaposto testo 2"/>
          <p:cNvSpPr>
            <a:spLocks noGrp="1"/>
          </p:cNvSpPr>
          <p:nvPr>
            <p:ph type="body" sz="quarter" idx="11"/>
          </p:nvPr>
        </p:nvSpPr>
        <p:spPr>
          <a:xfrm>
            <a:off x="323401" y="1182838"/>
            <a:ext cx="8367353" cy="4723310"/>
          </a:xfrm>
        </p:spPr>
        <p:txBody>
          <a:bodyPr lIns="91440" tIns="45720" rIns="91440" bIns="45720" anchor="t"/>
          <a:lstStyle/>
          <a:p>
            <a:pPr marL="342900" indent="-342900" algn="just">
              <a:buFont typeface="Arial"/>
              <a:buChar char="•"/>
            </a:pPr>
            <a:r>
              <a:rPr lang="en-GB" sz="2000" u="sng" dirty="0">
                <a:solidFill>
                  <a:srgbClr val="002060"/>
                </a:solidFill>
                <a:latin typeface="Georgia"/>
              </a:rPr>
              <a:t>The modernised FTAs between Chile-Canada (2019), </a:t>
            </a:r>
            <a:r>
              <a:rPr lang="en-GB" sz="2000" u="sng" dirty="0">
                <a:solidFill>
                  <a:srgbClr val="002060"/>
                </a:solidFill>
                <a:latin typeface="Georgia"/>
                <a:hlinkClick r:id="rId2">
                  <a:extLst>
                    <a:ext uri="{A12FA001-AC4F-418D-AE19-62706E023703}">
                      <ahyp:hlinkClr xmlns:ahyp="http://schemas.microsoft.com/office/drawing/2018/hyperlinkcolor" val="tx"/>
                    </a:ext>
                  </a:extLst>
                </a:hlinkClick>
              </a:rPr>
              <a:t>Chile</a:t>
            </a:r>
            <a:r>
              <a:rPr lang="en-GB" sz="2000" u="sng" dirty="0">
                <a:solidFill>
                  <a:srgbClr val="002060"/>
                </a:solidFill>
                <a:latin typeface="Georgia"/>
              </a:rPr>
              <a:t>-Argentina (2019),  </a:t>
            </a:r>
            <a:r>
              <a:rPr lang="en-GB" sz="2000" u="sng" dirty="0">
                <a:solidFill>
                  <a:srgbClr val="002060"/>
                </a:solidFill>
                <a:latin typeface="Georgia"/>
                <a:hlinkClick r:id="rId3">
                  <a:extLst>
                    <a:ext uri="{A12FA001-AC4F-418D-AE19-62706E023703}">
                      <ahyp:hlinkClr xmlns:ahyp="http://schemas.microsoft.com/office/drawing/2018/hyperlinkcolor" val="tx"/>
                    </a:ext>
                  </a:extLst>
                </a:hlinkClick>
              </a:rPr>
              <a:t>Canada-Israel</a:t>
            </a:r>
            <a:r>
              <a:rPr lang="en-GB" sz="2000" u="sng" dirty="0">
                <a:solidFill>
                  <a:srgbClr val="002060"/>
                </a:solidFill>
                <a:latin typeface="Georgia"/>
              </a:rPr>
              <a:t> (2019) and the modernized EU-Chile (negotiations concluded in 2022) are among the handful of "new generation" of FTAs that include a </a:t>
            </a:r>
            <a:r>
              <a:rPr lang="en-GB" sz="2000" b="1" u="sng" dirty="0">
                <a:solidFill>
                  <a:srgbClr val="002060"/>
                </a:solidFill>
                <a:latin typeface="Georgia"/>
              </a:rPr>
              <a:t>trade and gender chapter.</a:t>
            </a:r>
            <a:endParaRPr lang="en-GB" sz="2000" dirty="0">
              <a:solidFill>
                <a:srgbClr val="002060"/>
              </a:solidFill>
              <a:latin typeface="Georgia"/>
            </a:endParaRPr>
          </a:p>
          <a:p>
            <a:pPr marL="342900" indent="-342900" algn="just">
              <a:buFont typeface="Arial"/>
              <a:buChar char="•"/>
            </a:pPr>
            <a:endParaRPr lang="en-GB" sz="2000" dirty="0">
              <a:latin typeface="Georgia"/>
            </a:endParaRPr>
          </a:p>
          <a:p>
            <a:pPr marL="342900" indent="-342900" algn="just">
              <a:buFont typeface="Arial"/>
              <a:buChar char="•"/>
            </a:pPr>
            <a:r>
              <a:rPr lang="en-GB" sz="2000" dirty="0">
                <a:latin typeface="Georgia"/>
              </a:rPr>
              <a:t>The T&amp;G Chapter set out provisions considering women not only as employees or labourers, but also as entrepreneurs, leaders, businesswomen and decision makers. </a:t>
            </a:r>
            <a:endParaRPr lang="en-US" sz="2000" dirty="0">
              <a:latin typeface="Georgia"/>
            </a:endParaRPr>
          </a:p>
          <a:p>
            <a:pPr marL="342900" indent="-342900" algn="just">
              <a:buFont typeface="Arial"/>
              <a:buChar char="•"/>
            </a:pPr>
            <a:r>
              <a:rPr lang="en-GB" sz="2000" dirty="0">
                <a:latin typeface="Georgia"/>
              </a:rPr>
              <a:t>The parties encourage their industries and enterprises to incorporate </a:t>
            </a:r>
            <a:r>
              <a:rPr lang="en-GB" sz="2000" b="1" dirty="0">
                <a:latin typeface="Georgia"/>
              </a:rPr>
              <a:t>corporate social responsibility explicitly related to gender</a:t>
            </a:r>
            <a:r>
              <a:rPr lang="en-GB" sz="2000" dirty="0">
                <a:latin typeface="Georgia"/>
              </a:rPr>
              <a:t>. Provides for Specialized committees to implement T&amp;G provisions.</a:t>
            </a:r>
            <a:endParaRPr lang="en-GB" dirty="0"/>
          </a:p>
          <a:p>
            <a:pPr algn="just"/>
            <a:endParaRPr lang="en-GB" dirty="0">
              <a:latin typeface="Georgia"/>
            </a:endParaRPr>
          </a:p>
          <a:p>
            <a:pPr algn="just"/>
            <a:endParaRPr lang="en-GB" sz="2000" dirty="0">
              <a:latin typeface="Georgia"/>
            </a:endParaRPr>
          </a:p>
          <a:p>
            <a:pPr algn="just"/>
            <a:endParaRPr lang="en-GB" sz="2000" dirty="0">
              <a:latin typeface="Georgia"/>
            </a:endParaRPr>
          </a:p>
          <a:p>
            <a:endParaRPr lang="it-IT" dirty="0">
              <a:latin typeface="Calibri"/>
              <a:ea typeface="Calibri"/>
              <a:cs typeface="Calibri"/>
            </a:endParaRPr>
          </a:p>
          <a:p>
            <a:pPr algn="just"/>
            <a:endParaRPr lang="en-US" sz="2000" dirty="0">
              <a:latin typeface="Georgia"/>
            </a:endParaRPr>
          </a:p>
        </p:txBody>
      </p:sp>
    </p:spTree>
    <p:extLst>
      <p:ext uri="{BB962C8B-B14F-4D97-AF65-F5344CB8AC3E}">
        <p14:creationId xmlns:p14="http://schemas.microsoft.com/office/powerpoint/2010/main" val="7239521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lIns="91440" tIns="45720" rIns="91440" bIns="45720" anchor="t"/>
          <a:lstStyle/>
          <a:p>
            <a:r>
              <a:rPr lang="it-IT" sz="2300" dirty="0">
                <a:solidFill>
                  <a:srgbClr val="101B7E"/>
                </a:solidFill>
                <a:latin typeface="Georgia"/>
                <a:ea typeface="Calibri"/>
                <a:cs typeface="Calibri"/>
              </a:rPr>
              <a:t>EU-Chile </a:t>
            </a:r>
            <a:r>
              <a:rPr lang="it-IT" sz="2300" dirty="0" err="1">
                <a:solidFill>
                  <a:srgbClr val="101B7E"/>
                </a:solidFill>
                <a:latin typeface="Georgia"/>
                <a:ea typeface="Calibri"/>
                <a:cs typeface="Calibri"/>
              </a:rPr>
              <a:t>Modernised</a:t>
            </a:r>
            <a:r>
              <a:rPr lang="it-IT" sz="2300" dirty="0">
                <a:solidFill>
                  <a:srgbClr val="101B7E"/>
                </a:solidFill>
                <a:latin typeface="Georgia"/>
                <a:ea typeface="Calibri"/>
                <a:cs typeface="Calibri"/>
              </a:rPr>
              <a:t> Association Agreement (ECAA)</a:t>
            </a:r>
            <a:endParaRPr lang="it-IT" sz="2300" b="0" dirty="0">
              <a:solidFill>
                <a:srgbClr val="101B7E"/>
              </a:solidFill>
              <a:latin typeface="Georgia"/>
              <a:ea typeface="Calibri"/>
              <a:cs typeface="Calibri"/>
            </a:endParaRPr>
          </a:p>
          <a:p>
            <a:endParaRPr lang="it-IT" dirty="0">
              <a:solidFill>
                <a:srgbClr val="101B7E"/>
              </a:solidFill>
              <a:latin typeface="Georgia"/>
              <a:ea typeface="Calibri"/>
              <a:cs typeface="Calibri"/>
            </a:endParaRPr>
          </a:p>
          <a:p>
            <a:endParaRPr lang="it-IT" sz="3200" dirty="0">
              <a:solidFill>
                <a:srgbClr val="101B7E"/>
              </a:solidFill>
              <a:ea typeface="Calibri"/>
              <a:cs typeface="Calibri"/>
            </a:endParaRPr>
          </a:p>
        </p:txBody>
      </p:sp>
      <p:sp>
        <p:nvSpPr>
          <p:cNvPr id="3" name="Segnaposto testo 2"/>
          <p:cNvSpPr>
            <a:spLocks noGrp="1"/>
          </p:cNvSpPr>
          <p:nvPr>
            <p:ph type="body" sz="quarter" idx="11"/>
          </p:nvPr>
        </p:nvSpPr>
        <p:spPr>
          <a:xfrm>
            <a:off x="323401" y="1182838"/>
            <a:ext cx="8367353" cy="4723310"/>
          </a:xfrm>
        </p:spPr>
        <p:txBody>
          <a:bodyPr lIns="91440" tIns="45720" rIns="91440" bIns="45720" anchor="t"/>
          <a:lstStyle/>
          <a:p>
            <a:pPr algn="just"/>
            <a:r>
              <a:rPr lang="en-GB" i="1" err="1">
                <a:latin typeface="Georgia"/>
              </a:rPr>
              <a:t>rticle</a:t>
            </a:r>
            <a:r>
              <a:rPr lang="en-GB" i="1">
                <a:latin typeface="Georgia"/>
              </a:rPr>
              <a:t> 1 – General Provisions:</a:t>
            </a:r>
            <a:endParaRPr lang="en-US">
              <a:latin typeface="Georgia"/>
            </a:endParaRPr>
          </a:p>
          <a:p>
            <a:pPr algn="just"/>
            <a:r>
              <a:rPr lang="en-GB" i="1" dirty="0">
                <a:latin typeface="Georgia"/>
              </a:rPr>
              <a:t>The Parties </a:t>
            </a:r>
            <a:r>
              <a:rPr lang="en-GB" b="1" i="1" dirty="0">
                <a:latin typeface="Georgia"/>
              </a:rPr>
              <a:t>recall Goal 5 of the 2030 Agenda for the SDG </a:t>
            </a:r>
            <a:r>
              <a:rPr lang="en-GB" i="1" dirty="0">
                <a:latin typeface="Georgia"/>
              </a:rPr>
              <a:t>and reaffirm the obligations in </a:t>
            </a:r>
            <a:r>
              <a:rPr lang="en-GB" b="1" i="1" dirty="0">
                <a:latin typeface="Georgia"/>
              </a:rPr>
              <a:t>the Agreement on Labour Cooperation or its successor relating to gender equality and the elimination of gender discrimination </a:t>
            </a:r>
            <a:r>
              <a:rPr lang="en-GB" i="1" dirty="0">
                <a:latin typeface="Georgia"/>
              </a:rPr>
              <a:t>(…) to the </a:t>
            </a:r>
            <a:r>
              <a:rPr lang="en-GB" b="1" i="1" dirty="0">
                <a:latin typeface="Georgia"/>
              </a:rPr>
              <a:t>OECD Guidelines for Multinational Enterprises</a:t>
            </a:r>
            <a:r>
              <a:rPr lang="en-GB" i="1" dirty="0">
                <a:latin typeface="Georgia"/>
              </a:rPr>
              <a:t>, and the requirement under the Guidelines to establish a National Contact Point.</a:t>
            </a:r>
            <a:endParaRPr lang="en-US" dirty="0">
              <a:latin typeface="Georgia"/>
            </a:endParaRPr>
          </a:p>
          <a:p>
            <a:pPr algn="just"/>
            <a:r>
              <a:rPr lang="en-GB" i="1" dirty="0">
                <a:latin typeface="Georgia"/>
              </a:rPr>
              <a:t>(…) </a:t>
            </a:r>
            <a:endParaRPr lang="en-US" dirty="0">
              <a:latin typeface="Georgia"/>
            </a:endParaRPr>
          </a:p>
          <a:p>
            <a:pPr algn="just"/>
            <a:r>
              <a:rPr lang="en-GB" i="1" dirty="0">
                <a:latin typeface="Georgia"/>
              </a:rPr>
              <a:t>The Parties also acknowledge that women's enhanced participation in the labour market and their economic independence and access to, and ownership of, economic resources contribute to sustainable and inclusive economic growth, prosperity, competitiveness, and the well-being of society.</a:t>
            </a:r>
            <a:endParaRPr lang="en-US" dirty="0">
              <a:latin typeface="Georgia"/>
            </a:endParaRPr>
          </a:p>
          <a:p>
            <a:pPr algn="just"/>
            <a:r>
              <a:rPr lang="en-GB" b="1" i="1" dirty="0">
                <a:latin typeface="Georgia"/>
              </a:rPr>
              <a:t>The Parties affirm their commitment to adopt, maintain and implement effectively their gender equality laws, regulations, policies and best practices.</a:t>
            </a:r>
            <a:endParaRPr lang="en-US" dirty="0">
              <a:latin typeface="Georgia"/>
            </a:endParaRPr>
          </a:p>
          <a:p>
            <a:pPr algn="just"/>
            <a:endParaRPr lang="en-GB" sz="2000" dirty="0">
              <a:latin typeface="Georgia"/>
            </a:endParaRPr>
          </a:p>
          <a:p>
            <a:pPr algn="just"/>
            <a:endParaRPr lang="en-GB" sz="2000" dirty="0">
              <a:latin typeface="Georgia"/>
            </a:endParaRPr>
          </a:p>
          <a:p>
            <a:pPr algn="just"/>
            <a:endParaRPr lang="en-GB" sz="2000" dirty="0">
              <a:latin typeface="Georgia"/>
            </a:endParaRPr>
          </a:p>
          <a:p>
            <a:endParaRPr lang="it-IT" dirty="0">
              <a:latin typeface="Calibri"/>
              <a:ea typeface="Calibri"/>
              <a:cs typeface="Calibri"/>
            </a:endParaRPr>
          </a:p>
          <a:p>
            <a:pPr algn="just"/>
            <a:endParaRPr lang="en-US" sz="2000" dirty="0">
              <a:latin typeface="Georgia"/>
            </a:endParaRPr>
          </a:p>
        </p:txBody>
      </p:sp>
    </p:spTree>
    <p:extLst>
      <p:ext uri="{BB962C8B-B14F-4D97-AF65-F5344CB8AC3E}">
        <p14:creationId xmlns:p14="http://schemas.microsoft.com/office/powerpoint/2010/main" val="623331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lIns="91440" tIns="45720" rIns="91440" bIns="45720" anchor="t"/>
          <a:lstStyle/>
          <a:p>
            <a:r>
              <a:rPr lang="it-IT" sz="2300" dirty="0">
                <a:solidFill>
                  <a:srgbClr val="101B7E"/>
                </a:solidFill>
                <a:latin typeface="Georgia"/>
                <a:ea typeface="Calibri"/>
                <a:cs typeface="Calibri"/>
              </a:rPr>
              <a:t>EU-Chile </a:t>
            </a:r>
            <a:r>
              <a:rPr lang="it-IT" sz="2300" dirty="0" err="1">
                <a:solidFill>
                  <a:srgbClr val="101B7E"/>
                </a:solidFill>
                <a:latin typeface="Georgia"/>
                <a:ea typeface="Calibri"/>
                <a:cs typeface="Calibri"/>
              </a:rPr>
              <a:t>Modernised</a:t>
            </a:r>
            <a:r>
              <a:rPr lang="it-IT" sz="2300" dirty="0">
                <a:solidFill>
                  <a:srgbClr val="101B7E"/>
                </a:solidFill>
                <a:latin typeface="Georgia"/>
                <a:ea typeface="Calibri"/>
                <a:cs typeface="Calibri"/>
              </a:rPr>
              <a:t> Association Agreement (ECAA)</a:t>
            </a:r>
            <a:endParaRPr lang="it-IT" sz="2300" b="0" dirty="0">
              <a:solidFill>
                <a:srgbClr val="101B7E"/>
              </a:solidFill>
              <a:latin typeface="Georgia"/>
              <a:ea typeface="Calibri"/>
              <a:cs typeface="Calibri"/>
            </a:endParaRPr>
          </a:p>
          <a:p>
            <a:endParaRPr lang="it-IT" dirty="0">
              <a:solidFill>
                <a:srgbClr val="101B7E"/>
              </a:solidFill>
              <a:latin typeface="Georgia"/>
              <a:ea typeface="Calibri"/>
              <a:cs typeface="Calibri"/>
            </a:endParaRPr>
          </a:p>
          <a:p>
            <a:endParaRPr lang="it-IT" sz="3200" dirty="0">
              <a:solidFill>
                <a:srgbClr val="101B7E"/>
              </a:solidFill>
              <a:ea typeface="Calibri"/>
              <a:cs typeface="Calibri"/>
            </a:endParaRPr>
          </a:p>
        </p:txBody>
      </p:sp>
      <p:sp>
        <p:nvSpPr>
          <p:cNvPr id="3" name="Segnaposto testo 2"/>
          <p:cNvSpPr>
            <a:spLocks noGrp="1"/>
          </p:cNvSpPr>
          <p:nvPr>
            <p:ph type="body" sz="quarter" idx="11"/>
          </p:nvPr>
        </p:nvSpPr>
        <p:spPr>
          <a:xfrm>
            <a:off x="323401" y="1182838"/>
            <a:ext cx="8367353" cy="4723310"/>
          </a:xfrm>
        </p:spPr>
        <p:txBody>
          <a:bodyPr lIns="91440" tIns="45720" rIns="91440" bIns="45720" anchor="t"/>
          <a:lstStyle/>
          <a:p>
            <a:pPr algn="just"/>
            <a:r>
              <a:rPr lang="en-GB" i="1" dirty="0">
                <a:latin typeface="Georgia"/>
              </a:rPr>
              <a:t>Article 1 – General Provisions:</a:t>
            </a:r>
            <a:endParaRPr lang="en-US" dirty="0">
              <a:latin typeface="Georgia"/>
            </a:endParaRPr>
          </a:p>
          <a:p>
            <a:pPr algn="just"/>
            <a:r>
              <a:rPr lang="en-GB" i="1" dirty="0">
                <a:latin typeface="Georgia"/>
              </a:rPr>
              <a:t>The Parties </a:t>
            </a:r>
            <a:r>
              <a:rPr lang="en-GB" b="1" i="1" dirty="0">
                <a:latin typeface="Georgia"/>
              </a:rPr>
              <a:t>recall Goal 5 of the 2030 Agenda for the SDG </a:t>
            </a:r>
            <a:r>
              <a:rPr lang="en-GB" i="1" dirty="0">
                <a:latin typeface="Georgia"/>
              </a:rPr>
              <a:t>and reaffirm the obligations in </a:t>
            </a:r>
            <a:r>
              <a:rPr lang="en-GB" b="1" i="1" dirty="0">
                <a:latin typeface="Georgia"/>
              </a:rPr>
              <a:t>the Agreement on Labour Cooperation or its successor relating to gender equality and the elimination of gender discrimination </a:t>
            </a:r>
            <a:r>
              <a:rPr lang="en-GB" i="1" dirty="0">
                <a:latin typeface="Georgia"/>
              </a:rPr>
              <a:t>(…) to the </a:t>
            </a:r>
            <a:r>
              <a:rPr lang="en-GB" b="1" i="1" dirty="0">
                <a:latin typeface="Georgia"/>
              </a:rPr>
              <a:t>OECD Guidelines for Multinational Enterprises</a:t>
            </a:r>
            <a:r>
              <a:rPr lang="en-GB" i="1" dirty="0">
                <a:latin typeface="Georgia"/>
              </a:rPr>
              <a:t>, and the requirement under the Guidelines to establish a </a:t>
            </a:r>
            <a:r>
              <a:rPr lang="en-GB" b="1" i="1" dirty="0">
                <a:latin typeface="Georgia"/>
              </a:rPr>
              <a:t>National Contact Point.</a:t>
            </a:r>
            <a:endParaRPr lang="en-US" b="1" dirty="0">
              <a:latin typeface="Georgia"/>
            </a:endParaRPr>
          </a:p>
          <a:p>
            <a:pPr algn="just"/>
            <a:r>
              <a:rPr lang="en-GB" i="1" dirty="0">
                <a:latin typeface="Georgia"/>
              </a:rPr>
              <a:t>(…) </a:t>
            </a:r>
            <a:endParaRPr lang="en-US" dirty="0">
              <a:latin typeface="Georgia"/>
            </a:endParaRPr>
          </a:p>
          <a:p>
            <a:pPr algn="just"/>
            <a:r>
              <a:rPr lang="en-GB" i="1" dirty="0">
                <a:latin typeface="Georgia"/>
              </a:rPr>
              <a:t>The Parties also acknowledge that women's enhanced participation in the labour market and their economic independence and access to, and ownership of, economic resources contribute to sustainable and inclusive economic growth, prosperity, competitiveness, and the well-being of society.</a:t>
            </a:r>
            <a:endParaRPr lang="en-US" dirty="0">
              <a:latin typeface="Georgia"/>
            </a:endParaRPr>
          </a:p>
          <a:p>
            <a:pPr algn="just"/>
            <a:r>
              <a:rPr lang="en-GB" b="1" i="1" dirty="0">
                <a:latin typeface="Georgia"/>
              </a:rPr>
              <a:t>The Parties affirm their commitment to adopt, maintain and implement effectively their gender equality laws, regulations, policies and best practices.</a:t>
            </a:r>
            <a:endParaRPr lang="en-US" dirty="0">
              <a:latin typeface="Georgia"/>
            </a:endParaRPr>
          </a:p>
          <a:p>
            <a:pPr algn="just"/>
            <a:endParaRPr lang="en-GB" sz="2000" dirty="0">
              <a:latin typeface="Georgia"/>
            </a:endParaRPr>
          </a:p>
          <a:p>
            <a:pPr algn="just"/>
            <a:endParaRPr lang="en-GB" sz="2000" dirty="0">
              <a:latin typeface="Georgia"/>
            </a:endParaRPr>
          </a:p>
          <a:p>
            <a:pPr algn="just"/>
            <a:endParaRPr lang="en-GB" sz="2000" dirty="0">
              <a:latin typeface="Georgia"/>
            </a:endParaRPr>
          </a:p>
          <a:p>
            <a:endParaRPr lang="it-IT" dirty="0">
              <a:latin typeface="Calibri"/>
              <a:ea typeface="Calibri"/>
              <a:cs typeface="Calibri"/>
            </a:endParaRPr>
          </a:p>
          <a:p>
            <a:pPr algn="just"/>
            <a:endParaRPr lang="en-US" sz="2000" dirty="0">
              <a:latin typeface="Georgia"/>
            </a:endParaRPr>
          </a:p>
        </p:txBody>
      </p:sp>
    </p:spTree>
    <p:extLst>
      <p:ext uri="{BB962C8B-B14F-4D97-AF65-F5344CB8AC3E}">
        <p14:creationId xmlns:p14="http://schemas.microsoft.com/office/powerpoint/2010/main" val="38449205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lIns="91440" tIns="45720" rIns="91440" bIns="45720" anchor="t"/>
          <a:lstStyle/>
          <a:p>
            <a:r>
              <a:rPr lang="it-IT" sz="2300" dirty="0">
                <a:solidFill>
                  <a:srgbClr val="101B7E"/>
                </a:solidFill>
                <a:latin typeface="Georgia"/>
                <a:ea typeface="Calibri"/>
                <a:cs typeface="Calibri"/>
              </a:rPr>
              <a:t>EU-Chile </a:t>
            </a:r>
            <a:r>
              <a:rPr lang="it-IT" sz="2300" dirty="0" err="1">
                <a:solidFill>
                  <a:srgbClr val="101B7E"/>
                </a:solidFill>
                <a:latin typeface="Georgia"/>
                <a:ea typeface="Calibri"/>
                <a:cs typeface="Calibri"/>
              </a:rPr>
              <a:t>Modernised</a:t>
            </a:r>
            <a:r>
              <a:rPr lang="it-IT" sz="2300" dirty="0">
                <a:solidFill>
                  <a:srgbClr val="101B7E"/>
                </a:solidFill>
                <a:latin typeface="Georgia"/>
                <a:ea typeface="Calibri"/>
                <a:cs typeface="Calibri"/>
              </a:rPr>
              <a:t> Association Agreement (ECAA)</a:t>
            </a:r>
            <a:endParaRPr lang="it-IT" sz="2300" b="0" dirty="0">
              <a:solidFill>
                <a:srgbClr val="101B7E"/>
              </a:solidFill>
              <a:latin typeface="Georgia"/>
              <a:ea typeface="Calibri"/>
              <a:cs typeface="Calibri"/>
            </a:endParaRPr>
          </a:p>
          <a:p>
            <a:endParaRPr lang="it-IT" dirty="0">
              <a:solidFill>
                <a:srgbClr val="101B7E"/>
              </a:solidFill>
              <a:latin typeface="Georgia"/>
              <a:ea typeface="Calibri"/>
              <a:cs typeface="Calibri"/>
            </a:endParaRPr>
          </a:p>
          <a:p>
            <a:endParaRPr lang="it-IT" sz="3200" dirty="0">
              <a:solidFill>
                <a:srgbClr val="101B7E"/>
              </a:solidFill>
              <a:ea typeface="Calibri"/>
              <a:cs typeface="Calibri"/>
            </a:endParaRPr>
          </a:p>
        </p:txBody>
      </p:sp>
      <p:sp>
        <p:nvSpPr>
          <p:cNvPr id="3" name="Segnaposto testo 2"/>
          <p:cNvSpPr>
            <a:spLocks noGrp="1"/>
          </p:cNvSpPr>
          <p:nvPr>
            <p:ph type="body" sz="quarter" idx="11"/>
          </p:nvPr>
        </p:nvSpPr>
        <p:spPr>
          <a:xfrm>
            <a:off x="323401" y="1182838"/>
            <a:ext cx="8367353" cy="4723310"/>
          </a:xfrm>
        </p:spPr>
        <p:txBody>
          <a:bodyPr lIns="91440" tIns="45720" rIns="91440" bIns="45720" anchor="t"/>
          <a:lstStyle/>
          <a:p>
            <a:pPr algn="just"/>
            <a:endParaRPr lang="en-GB" i="1" dirty="0">
              <a:latin typeface="Georgia"/>
            </a:endParaRPr>
          </a:p>
          <a:p>
            <a:pPr algn="just"/>
            <a:r>
              <a:rPr lang="en-GB" i="1" dirty="0">
                <a:latin typeface="Georgia"/>
              </a:rPr>
              <a:t>The Parties also acknowledge that women's enhanced participation in the labour market and their economic independence and access to, and ownership of, economic resources contribute to sustainable and inclusive economic growth, prosperity, competitiveness, and the well-being of society.</a:t>
            </a:r>
            <a:endParaRPr lang="en-US" dirty="0">
              <a:latin typeface="Georgia"/>
            </a:endParaRPr>
          </a:p>
          <a:p>
            <a:pPr algn="just"/>
            <a:endParaRPr lang="en-GB" i="1" dirty="0">
              <a:latin typeface="Georgia"/>
            </a:endParaRPr>
          </a:p>
          <a:p>
            <a:pPr algn="just"/>
            <a:r>
              <a:rPr lang="en-GB" b="1" i="1" dirty="0">
                <a:latin typeface="Georgia"/>
              </a:rPr>
              <a:t>The Parties affirm their commitment to adopt, maintain and implement effectively their gender equality laws, regulations, policies and best practices.</a:t>
            </a:r>
            <a:endParaRPr lang="en-US" dirty="0">
              <a:latin typeface="Georgia"/>
            </a:endParaRPr>
          </a:p>
          <a:p>
            <a:pPr algn="just"/>
            <a:endParaRPr lang="en-GB" sz="2000" dirty="0">
              <a:latin typeface="Georgia"/>
            </a:endParaRPr>
          </a:p>
          <a:p>
            <a:pPr algn="just"/>
            <a:endParaRPr lang="en-GB" sz="2000" dirty="0">
              <a:latin typeface="Georgia"/>
            </a:endParaRPr>
          </a:p>
          <a:p>
            <a:pPr algn="just"/>
            <a:endParaRPr lang="en-GB" sz="2000" dirty="0">
              <a:latin typeface="Georgia"/>
            </a:endParaRPr>
          </a:p>
          <a:p>
            <a:endParaRPr lang="it-IT" dirty="0">
              <a:latin typeface="Calibri"/>
              <a:ea typeface="Calibri"/>
              <a:cs typeface="Calibri"/>
            </a:endParaRPr>
          </a:p>
          <a:p>
            <a:pPr algn="just"/>
            <a:endParaRPr lang="en-US" sz="2000" dirty="0">
              <a:latin typeface="Georgia"/>
            </a:endParaRPr>
          </a:p>
        </p:txBody>
      </p:sp>
    </p:spTree>
    <p:extLst>
      <p:ext uri="{BB962C8B-B14F-4D97-AF65-F5344CB8AC3E}">
        <p14:creationId xmlns:p14="http://schemas.microsoft.com/office/powerpoint/2010/main" val="41330807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lIns="91440" tIns="45720" rIns="91440" bIns="45720" anchor="t"/>
          <a:lstStyle/>
          <a:p>
            <a:r>
              <a:rPr lang="it-IT" sz="2300" dirty="0">
                <a:solidFill>
                  <a:srgbClr val="101B7E"/>
                </a:solidFill>
                <a:latin typeface="Georgia"/>
                <a:ea typeface="Calibri"/>
                <a:cs typeface="Calibri"/>
              </a:rPr>
              <a:t>EU-Chile </a:t>
            </a:r>
            <a:r>
              <a:rPr lang="it-IT" sz="2300" dirty="0" err="1">
                <a:solidFill>
                  <a:srgbClr val="101B7E"/>
                </a:solidFill>
                <a:latin typeface="Georgia"/>
                <a:ea typeface="Calibri"/>
                <a:cs typeface="Calibri"/>
              </a:rPr>
              <a:t>Modernised</a:t>
            </a:r>
            <a:r>
              <a:rPr lang="it-IT" sz="2300" dirty="0">
                <a:solidFill>
                  <a:srgbClr val="101B7E"/>
                </a:solidFill>
                <a:latin typeface="Georgia"/>
                <a:ea typeface="Calibri"/>
                <a:cs typeface="Calibri"/>
              </a:rPr>
              <a:t> Association Agreement (ECAA)</a:t>
            </a:r>
            <a:endParaRPr lang="it-IT" sz="2300" b="0" dirty="0">
              <a:solidFill>
                <a:srgbClr val="101B7E"/>
              </a:solidFill>
              <a:latin typeface="Georgia"/>
              <a:ea typeface="Calibri"/>
              <a:cs typeface="Calibri"/>
            </a:endParaRPr>
          </a:p>
          <a:p>
            <a:endParaRPr lang="it-IT" dirty="0">
              <a:solidFill>
                <a:srgbClr val="101B7E"/>
              </a:solidFill>
              <a:latin typeface="Georgia"/>
              <a:ea typeface="Calibri"/>
              <a:cs typeface="Calibri"/>
            </a:endParaRPr>
          </a:p>
          <a:p>
            <a:endParaRPr lang="it-IT" sz="3200" dirty="0">
              <a:solidFill>
                <a:srgbClr val="101B7E"/>
              </a:solidFill>
              <a:ea typeface="Calibri"/>
              <a:cs typeface="Calibri"/>
            </a:endParaRPr>
          </a:p>
        </p:txBody>
      </p:sp>
      <p:sp>
        <p:nvSpPr>
          <p:cNvPr id="3" name="Segnaposto testo 2"/>
          <p:cNvSpPr>
            <a:spLocks noGrp="1"/>
          </p:cNvSpPr>
          <p:nvPr>
            <p:ph type="body" sz="quarter" idx="11"/>
          </p:nvPr>
        </p:nvSpPr>
        <p:spPr>
          <a:xfrm>
            <a:off x="388715" y="943352"/>
            <a:ext cx="8367353" cy="4723310"/>
          </a:xfrm>
        </p:spPr>
        <p:txBody>
          <a:bodyPr lIns="91440" tIns="45720" rIns="91440" bIns="45720" anchor="t"/>
          <a:lstStyle/>
          <a:p>
            <a:pPr algn="just"/>
            <a:r>
              <a:rPr lang="en-GB" dirty="0">
                <a:latin typeface="Georgia" panose="02040502050405020303" pitchFamily="18" charset="0"/>
                <a:ea typeface="+mj-lt"/>
                <a:cs typeface="+mj-lt"/>
              </a:rPr>
              <a:t>5. Areas of cooperation may include (…) a) promoting </a:t>
            </a:r>
            <a:r>
              <a:rPr lang="en-GB" b="1" dirty="0">
                <a:latin typeface="Georgia" panose="02040502050405020303" pitchFamily="18" charset="0"/>
                <a:ea typeface="+mj-lt"/>
                <a:cs typeface="+mj-lt"/>
              </a:rPr>
              <a:t>women’s financial inclusion and education as well as access to financing and financial assistance</a:t>
            </a:r>
            <a:r>
              <a:rPr lang="en-GB" dirty="0">
                <a:latin typeface="Georgia" panose="02040502050405020303" pitchFamily="18" charset="0"/>
                <a:ea typeface="+mj-lt"/>
                <a:cs typeface="+mj-lt"/>
              </a:rPr>
              <a:t>; b) </a:t>
            </a:r>
            <a:r>
              <a:rPr lang="en-GB" b="1" dirty="0">
                <a:latin typeface="Georgia" panose="02040502050405020303" pitchFamily="18" charset="0"/>
                <a:ea typeface="+mj-lt"/>
                <a:cs typeface="+mj-lt"/>
              </a:rPr>
              <a:t>advancing women’s leadership and developing women’s networks</a:t>
            </a:r>
            <a:r>
              <a:rPr lang="en-GB" dirty="0">
                <a:latin typeface="Georgia" panose="02040502050405020303" pitchFamily="18" charset="0"/>
                <a:ea typeface="+mj-lt"/>
                <a:cs typeface="+mj-lt"/>
              </a:rPr>
              <a:t>; c) promoting women’s full participation in the economy by encouraging their participation, leadership and education, in particular in fields in which they are underrepresented such as </a:t>
            </a:r>
            <a:r>
              <a:rPr lang="en-GB" b="1" dirty="0">
                <a:latin typeface="Georgia" panose="02040502050405020303" pitchFamily="18" charset="0"/>
                <a:ea typeface="+mj-lt"/>
                <a:cs typeface="+mj-lt"/>
              </a:rPr>
              <a:t>science, technology, engineering, mathematics (STEM), as well as innovation and business</a:t>
            </a:r>
            <a:r>
              <a:rPr lang="en-GB" dirty="0">
                <a:latin typeface="Georgia" panose="02040502050405020303" pitchFamily="18" charset="0"/>
                <a:ea typeface="+mj-lt"/>
                <a:cs typeface="+mj-lt"/>
              </a:rPr>
              <a:t>; d) promoting of gender equality within enterprises; e) Women’s participation in </a:t>
            </a:r>
            <a:r>
              <a:rPr lang="en-GB" b="1" dirty="0">
                <a:latin typeface="Georgia" panose="02040502050405020303" pitchFamily="18" charset="0"/>
                <a:ea typeface="+mj-lt"/>
                <a:cs typeface="+mj-lt"/>
              </a:rPr>
              <a:t>decision-making positions </a:t>
            </a:r>
            <a:r>
              <a:rPr lang="en-GB" dirty="0">
                <a:latin typeface="Georgia" panose="02040502050405020303" pitchFamily="18" charset="0"/>
                <a:ea typeface="+mj-lt"/>
                <a:cs typeface="+mj-lt"/>
              </a:rPr>
              <a:t>in the public and private sectors; f) Public and private initiatives aimed at the </a:t>
            </a:r>
            <a:r>
              <a:rPr lang="en-GB" b="1" dirty="0">
                <a:latin typeface="Georgia" panose="02040502050405020303" pitchFamily="18" charset="0"/>
                <a:ea typeface="+mj-lt"/>
                <a:cs typeface="+mj-lt"/>
              </a:rPr>
              <a:t>promotion of female entrepreneurship</a:t>
            </a:r>
            <a:r>
              <a:rPr lang="en-GB" dirty="0">
                <a:latin typeface="Georgia" panose="02040502050405020303" pitchFamily="18" charset="0"/>
                <a:ea typeface="+mj-lt"/>
                <a:cs typeface="+mj-lt"/>
              </a:rPr>
              <a:t>, including the integration of women in the formal sector of the economy, enhancing the competitiveness of women-led enterprises to allow them to </a:t>
            </a:r>
            <a:r>
              <a:rPr lang="en-GB" b="1" dirty="0">
                <a:latin typeface="Georgia" panose="02040502050405020303" pitchFamily="18" charset="0"/>
                <a:ea typeface="+mj-lt"/>
                <a:cs typeface="+mj-lt"/>
              </a:rPr>
              <a:t>participate and compete in local, regional, and global value chains</a:t>
            </a:r>
            <a:r>
              <a:rPr lang="en-GB" dirty="0">
                <a:latin typeface="Georgia" panose="02040502050405020303" pitchFamily="18" charset="0"/>
                <a:ea typeface="+mj-lt"/>
                <a:cs typeface="+mj-lt"/>
              </a:rPr>
              <a:t>, and activities to promote the internationalisation of small and medium sized enterprises (SMEs) led by women; g) Policies and programmes to </a:t>
            </a:r>
            <a:r>
              <a:rPr lang="en-GB" b="1" dirty="0">
                <a:latin typeface="Georgia" panose="02040502050405020303" pitchFamily="18" charset="0"/>
                <a:ea typeface="+mj-lt"/>
                <a:cs typeface="+mj-lt"/>
              </a:rPr>
              <a:t>improve women's digital skills and access to online business tools and e-commerce platforms;</a:t>
            </a:r>
            <a:r>
              <a:rPr lang="en-GB" dirty="0">
                <a:latin typeface="Georgia" panose="02040502050405020303" pitchFamily="18" charset="0"/>
                <a:ea typeface="+mj-lt"/>
                <a:cs typeface="+mj-lt"/>
              </a:rPr>
              <a:t> h) Advancing care policies and programmes as well as work-life balance measures with a gender perspective; (…)</a:t>
            </a:r>
          </a:p>
          <a:p>
            <a:pPr algn="just"/>
            <a:endParaRPr lang="en-GB" b="1" i="1" dirty="0">
              <a:latin typeface="Georgia"/>
            </a:endParaRPr>
          </a:p>
          <a:p>
            <a:pPr algn="just"/>
            <a:endParaRPr lang="en-GB" sz="2000" dirty="0">
              <a:latin typeface="Georgia"/>
            </a:endParaRPr>
          </a:p>
          <a:p>
            <a:pPr algn="just"/>
            <a:endParaRPr lang="en-GB" sz="2000" dirty="0">
              <a:latin typeface="Georgia"/>
            </a:endParaRPr>
          </a:p>
          <a:p>
            <a:pPr algn="just"/>
            <a:endParaRPr lang="en-GB" sz="2000" dirty="0">
              <a:latin typeface="Georgia"/>
            </a:endParaRPr>
          </a:p>
          <a:p>
            <a:endParaRPr lang="it-IT" dirty="0">
              <a:latin typeface="Calibri"/>
              <a:ea typeface="Calibri"/>
              <a:cs typeface="Calibri"/>
            </a:endParaRPr>
          </a:p>
          <a:p>
            <a:pPr algn="just"/>
            <a:endParaRPr lang="en-US" sz="2000" dirty="0">
              <a:latin typeface="Georgia"/>
            </a:endParaRPr>
          </a:p>
        </p:txBody>
      </p:sp>
    </p:spTree>
    <p:extLst>
      <p:ext uri="{BB962C8B-B14F-4D97-AF65-F5344CB8AC3E}">
        <p14:creationId xmlns:p14="http://schemas.microsoft.com/office/powerpoint/2010/main" val="27201704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lIns="91440" tIns="45720" rIns="91440" bIns="45720" anchor="t"/>
          <a:lstStyle/>
          <a:p>
            <a:r>
              <a:rPr lang="it-IT" sz="2300" dirty="0">
                <a:solidFill>
                  <a:srgbClr val="101B7E"/>
                </a:solidFill>
                <a:latin typeface="Georgia"/>
                <a:ea typeface="Calibri"/>
                <a:cs typeface="Calibri"/>
              </a:rPr>
              <a:t>EU-Chile </a:t>
            </a:r>
            <a:r>
              <a:rPr lang="it-IT" sz="2300" dirty="0" err="1">
                <a:solidFill>
                  <a:srgbClr val="101B7E"/>
                </a:solidFill>
                <a:latin typeface="Georgia"/>
                <a:ea typeface="Calibri"/>
                <a:cs typeface="Calibri"/>
              </a:rPr>
              <a:t>Modernised</a:t>
            </a:r>
            <a:r>
              <a:rPr lang="it-IT" sz="2300" dirty="0">
                <a:solidFill>
                  <a:srgbClr val="101B7E"/>
                </a:solidFill>
                <a:latin typeface="Georgia"/>
                <a:ea typeface="Calibri"/>
                <a:cs typeface="Calibri"/>
              </a:rPr>
              <a:t> Association Agreement (ECAA)</a:t>
            </a:r>
            <a:endParaRPr lang="it-IT" sz="2300" b="0" dirty="0">
              <a:solidFill>
                <a:srgbClr val="101B7E"/>
              </a:solidFill>
              <a:latin typeface="Georgia"/>
              <a:ea typeface="Calibri"/>
              <a:cs typeface="Calibri"/>
            </a:endParaRPr>
          </a:p>
          <a:p>
            <a:endParaRPr lang="it-IT" dirty="0">
              <a:solidFill>
                <a:srgbClr val="101B7E"/>
              </a:solidFill>
              <a:latin typeface="Georgia"/>
              <a:ea typeface="Calibri"/>
              <a:cs typeface="Calibri"/>
            </a:endParaRPr>
          </a:p>
          <a:p>
            <a:endParaRPr lang="it-IT" sz="3200" dirty="0">
              <a:solidFill>
                <a:srgbClr val="101B7E"/>
              </a:solidFill>
              <a:ea typeface="Calibri"/>
              <a:cs typeface="Calibri"/>
            </a:endParaRPr>
          </a:p>
        </p:txBody>
      </p:sp>
      <p:sp>
        <p:nvSpPr>
          <p:cNvPr id="3" name="Segnaposto testo 2"/>
          <p:cNvSpPr>
            <a:spLocks noGrp="1"/>
          </p:cNvSpPr>
          <p:nvPr>
            <p:ph type="body" sz="quarter" idx="11"/>
          </p:nvPr>
        </p:nvSpPr>
        <p:spPr>
          <a:xfrm>
            <a:off x="388715" y="943352"/>
            <a:ext cx="8367353" cy="4723310"/>
          </a:xfrm>
        </p:spPr>
        <p:txBody>
          <a:bodyPr lIns="91440" tIns="45720" rIns="91440" bIns="45720" anchor="t"/>
          <a:lstStyle/>
          <a:p>
            <a:pPr algn="just"/>
            <a:r>
              <a:rPr lang="en-GB" dirty="0">
                <a:latin typeface="Georgia" panose="02040502050405020303" pitchFamily="18" charset="0"/>
                <a:ea typeface="+mj-lt"/>
                <a:cs typeface="+mj-lt"/>
              </a:rPr>
              <a:t>Cooperation may be undertaken in person or by any technological means available to the Parties, through activities such as: workshops, seminars, conferences, collaborative programmes and projects; exchange of experiences, and sharing of best practices on policies and procedures; and the exchange of experts. </a:t>
            </a:r>
            <a:endParaRPr lang="en-US" dirty="0">
              <a:latin typeface="Georgia" panose="02040502050405020303" pitchFamily="18" charset="0"/>
              <a:ea typeface="+mj-lt"/>
              <a:cs typeface="+mj-lt"/>
            </a:endParaRPr>
          </a:p>
          <a:p>
            <a:pPr algn="just"/>
            <a:endParaRPr lang="en-GB" dirty="0">
              <a:latin typeface="Georgia" panose="02040502050405020303" pitchFamily="18" charset="0"/>
              <a:ea typeface="+mj-lt"/>
              <a:cs typeface="+mj-lt"/>
            </a:endParaRPr>
          </a:p>
          <a:p>
            <a:pPr algn="just"/>
            <a:r>
              <a:rPr lang="en-GB" dirty="0">
                <a:latin typeface="Georgia" panose="02040502050405020303" pitchFamily="18" charset="0"/>
                <a:ea typeface="+mj-lt"/>
                <a:cs typeface="+mj-lt"/>
              </a:rPr>
              <a:t>8. Through the </a:t>
            </a:r>
            <a:r>
              <a:rPr lang="en-GB" b="1" dirty="0">
                <a:latin typeface="Georgia" panose="02040502050405020303" pitchFamily="18" charset="0"/>
                <a:ea typeface="+mj-lt"/>
                <a:cs typeface="+mj-lt"/>
              </a:rPr>
              <a:t>TSD Sub-Committee</a:t>
            </a:r>
            <a:r>
              <a:rPr lang="en-GB" dirty="0">
                <a:latin typeface="Georgia" panose="02040502050405020303" pitchFamily="18" charset="0"/>
                <a:ea typeface="+mj-lt"/>
                <a:cs typeface="+mj-lt"/>
              </a:rPr>
              <a:t>, the Parties shall encourage efforts by the bodies established in this Agreement to integrate gender-related issues, considerations and activities in their work.</a:t>
            </a:r>
            <a:endParaRPr lang="en-US" dirty="0">
              <a:latin typeface="Georgia" panose="02040502050405020303" pitchFamily="18" charset="0"/>
              <a:ea typeface="+mj-lt"/>
              <a:cs typeface="+mj-lt"/>
            </a:endParaRPr>
          </a:p>
          <a:p>
            <a:pPr algn="just"/>
            <a:endParaRPr lang="en-GB" dirty="0">
              <a:latin typeface="Georgia" panose="02040502050405020303" pitchFamily="18" charset="0"/>
              <a:ea typeface="+mj-lt"/>
              <a:cs typeface="+mj-lt"/>
            </a:endParaRPr>
          </a:p>
          <a:p>
            <a:pPr algn="just"/>
            <a:r>
              <a:rPr lang="en-GB" b="1" dirty="0">
                <a:latin typeface="Georgia" panose="02040502050405020303" pitchFamily="18" charset="0"/>
                <a:ea typeface="+mj-lt"/>
                <a:cs typeface="+mj-lt"/>
              </a:rPr>
              <a:t> 9. The Parties shall encourage inclusive participation of women in the implementation of the cooperation activities established under this article, as appropriate</a:t>
            </a:r>
            <a:r>
              <a:rPr lang="en-GB" b="1" dirty="0">
                <a:ea typeface="+mj-lt"/>
                <a:cs typeface="+mj-lt"/>
              </a:rPr>
              <a:t>.</a:t>
            </a:r>
          </a:p>
          <a:p>
            <a:pPr algn="just"/>
            <a:endParaRPr lang="en-GB" b="1" dirty="0">
              <a:ea typeface="+mj-lt"/>
              <a:cs typeface="+mj-lt"/>
            </a:endParaRPr>
          </a:p>
          <a:p>
            <a:pPr algn="just"/>
            <a:endParaRPr lang="en-US" b="1" dirty="0">
              <a:cs typeface="Calibri"/>
            </a:endParaRPr>
          </a:p>
          <a:p>
            <a:pPr algn="just"/>
            <a:endParaRPr lang="en-GB" b="1" i="1" dirty="0">
              <a:latin typeface="Georgia"/>
            </a:endParaRPr>
          </a:p>
          <a:p>
            <a:pPr algn="just"/>
            <a:endParaRPr lang="en-GB" sz="2000" dirty="0">
              <a:latin typeface="Georgia"/>
            </a:endParaRPr>
          </a:p>
          <a:p>
            <a:pPr algn="just"/>
            <a:endParaRPr lang="en-GB" sz="2000" dirty="0">
              <a:latin typeface="Georgia"/>
            </a:endParaRPr>
          </a:p>
          <a:p>
            <a:pPr algn="just"/>
            <a:endParaRPr lang="en-GB" sz="2000" dirty="0">
              <a:latin typeface="Georgia"/>
            </a:endParaRPr>
          </a:p>
          <a:p>
            <a:endParaRPr lang="it-IT" dirty="0">
              <a:latin typeface="Calibri"/>
              <a:ea typeface="Calibri"/>
              <a:cs typeface="Calibri"/>
            </a:endParaRPr>
          </a:p>
          <a:p>
            <a:pPr algn="just"/>
            <a:endParaRPr lang="en-US" sz="2000" dirty="0">
              <a:latin typeface="Georgia"/>
            </a:endParaRPr>
          </a:p>
        </p:txBody>
      </p:sp>
    </p:spTree>
    <p:extLst>
      <p:ext uri="{BB962C8B-B14F-4D97-AF65-F5344CB8AC3E}">
        <p14:creationId xmlns:p14="http://schemas.microsoft.com/office/powerpoint/2010/main" val="2063638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lIns="91440" tIns="45720" rIns="91440" bIns="45720" anchor="t"/>
          <a:lstStyle/>
          <a:p>
            <a:r>
              <a:rPr lang="it-IT" dirty="0">
                <a:latin typeface="Georgia" panose="02040502050405020303" pitchFamily="18" charset="0"/>
                <a:ea typeface="Calibri"/>
                <a:cs typeface="Calibri"/>
              </a:rPr>
              <a:t>5th </a:t>
            </a:r>
            <a:r>
              <a:rPr lang="it-IT" dirty="0" err="1">
                <a:latin typeface="Georgia" panose="02040502050405020303" pitchFamily="18" charset="0"/>
                <a:ea typeface="Calibri"/>
                <a:cs typeface="Calibri"/>
              </a:rPr>
              <a:t>Sustainable</a:t>
            </a:r>
            <a:r>
              <a:rPr lang="it-IT" dirty="0">
                <a:latin typeface="Georgia" panose="02040502050405020303" pitchFamily="18" charset="0"/>
                <a:ea typeface="Calibri"/>
                <a:cs typeface="Calibri"/>
              </a:rPr>
              <a:t> Development Goal</a:t>
            </a:r>
            <a:endParaRPr lang="en-US" dirty="0">
              <a:latin typeface="Georgia" panose="02040502050405020303" pitchFamily="18" charset="0"/>
            </a:endParaRPr>
          </a:p>
        </p:txBody>
      </p:sp>
      <p:sp>
        <p:nvSpPr>
          <p:cNvPr id="3" name="Segnaposto testo 2"/>
          <p:cNvSpPr>
            <a:spLocks noGrp="1"/>
          </p:cNvSpPr>
          <p:nvPr>
            <p:ph type="body" sz="quarter" idx="11"/>
          </p:nvPr>
        </p:nvSpPr>
        <p:spPr/>
        <p:txBody>
          <a:bodyPr lIns="91440" tIns="45720" rIns="91440" bIns="45720" anchor="t"/>
          <a:lstStyle/>
          <a:p>
            <a:pPr algn="just">
              <a:spcBef>
                <a:spcPts val="0"/>
              </a:spcBef>
            </a:pPr>
            <a:r>
              <a:rPr lang="en-GB" sz="2000" dirty="0">
                <a:latin typeface="Georgia"/>
              </a:rPr>
              <a:t>5.a Undertake reforms </a:t>
            </a:r>
            <a:r>
              <a:rPr lang="en-GB" sz="2000" b="1" dirty="0">
                <a:solidFill>
                  <a:srgbClr val="101B7E"/>
                </a:solidFill>
                <a:latin typeface="Georgia"/>
              </a:rPr>
              <a:t>to give women equal rights to economic resources</a:t>
            </a:r>
            <a:r>
              <a:rPr lang="en-GB" sz="2000" dirty="0">
                <a:latin typeface="Georgia"/>
              </a:rPr>
              <a:t>, as well as </a:t>
            </a:r>
            <a:r>
              <a:rPr lang="en-GB" sz="2000" b="1" dirty="0">
                <a:solidFill>
                  <a:srgbClr val="101B7E"/>
                </a:solidFill>
                <a:latin typeface="Georgia"/>
              </a:rPr>
              <a:t>access to ownership and control over land and other forms of property</a:t>
            </a:r>
            <a:r>
              <a:rPr lang="en-GB" sz="2000" dirty="0">
                <a:latin typeface="Georgia"/>
              </a:rPr>
              <a:t>, </a:t>
            </a:r>
            <a:r>
              <a:rPr lang="en-GB" sz="2000" b="1" dirty="0">
                <a:solidFill>
                  <a:srgbClr val="101B7E"/>
                </a:solidFill>
                <a:latin typeface="Georgia"/>
              </a:rPr>
              <a:t>financial services, inheritance and natural resources</a:t>
            </a:r>
            <a:r>
              <a:rPr lang="en-GB" sz="2000" dirty="0">
                <a:latin typeface="Georgia"/>
              </a:rPr>
              <a:t>, in accordance with national laws:</a:t>
            </a:r>
            <a:endParaRPr lang="en-US" sz="2000" dirty="0">
              <a:latin typeface="Georgia"/>
            </a:endParaRPr>
          </a:p>
          <a:p>
            <a:pPr algn="just">
              <a:spcBef>
                <a:spcPts val="0"/>
              </a:spcBef>
            </a:pPr>
            <a:endParaRPr lang="en-GB" sz="2000" dirty="0">
              <a:latin typeface="Georgia"/>
            </a:endParaRPr>
          </a:p>
          <a:p>
            <a:pPr algn="just">
              <a:spcBef>
                <a:spcPts val="0"/>
              </a:spcBef>
            </a:pPr>
            <a:r>
              <a:rPr lang="en-GB" sz="2000" dirty="0">
                <a:latin typeface="Georgia"/>
              </a:rPr>
              <a:t>5.b </a:t>
            </a:r>
            <a:r>
              <a:rPr lang="en-GB" sz="2000" b="1" dirty="0">
                <a:solidFill>
                  <a:srgbClr val="101B7E"/>
                </a:solidFill>
                <a:latin typeface="Georgia"/>
              </a:rPr>
              <a:t>Enhance the use of enabling technology</a:t>
            </a:r>
            <a:r>
              <a:rPr lang="en-GB" sz="2000" dirty="0">
                <a:latin typeface="Georgia"/>
              </a:rPr>
              <a:t>, in particular information and communications technology, to promote the empowerment of women;</a:t>
            </a:r>
            <a:endParaRPr lang="en-US" sz="2000" dirty="0">
              <a:latin typeface="Georgia"/>
            </a:endParaRPr>
          </a:p>
          <a:p>
            <a:pPr algn="just">
              <a:spcBef>
                <a:spcPts val="0"/>
              </a:spcBef>
            </a:pPr>
            <a:endParaRPr lang="en-GB" sz="2000" dirty="0">
              <a:latin typeface="Georgia"/>
            </a:endParaRPr>
          </a:p>
          <a:p>
            <a:pPr algn="just">
              <a:spcBef>
                <a:spcPts val="0"/>
              </a:spcBef>
            </a:pPr>
            <a:r>
              <a:rPr lang="en-GB" sz="2000" dirty="0">
                <a:latin typeface="Georgia"/>
              </a:rPr>
              <a:t>5.c </a:t>
            </a:r>
            <a:r>
              <a:rPr lang="en-GB" sz="2000" b="1" dirty="0">
                <a:solidFill>
                  <a:srgbClr val="101B7E"/>
                </a:solidFill>
                <a:latin typeface="Georgia"/>
              </a:rPr>
              <a:t>Adopt and strengthen sound policies </a:t>
            </a:r>
            <a:r>
              <a:rPr lang="en-GB" sz="2000" dirty="0">
                <a:latin typeface="Georgia"/>
              </a:rPr>
              <a:t>and </a:t>
            </a:r>
            <a:r>
              <a:rPr lang="en-GB" sz="2000" b="1" dirty="0">
                <a:solidFill>
                  <a:srgbClr val="002060"/>
                </a:solidFill>
                <a:latin typeface="Georgia"/>
              </a:rPr>
              <a:t>enforceable legislation </a:t>
            </a:r>
            <a:r>
              <a:rPr lang="en-GB" sz="2000" dirty="0">
                <a:latin typeface="Georgia"/>
              </a:rPr>
              <a:t>for the promotion of gender equality and the empowerment of all women and girls at all levels.</a:t>
            </a:r>
            <a:endParaRPr lang="en-US" sz="2000" dirty="0">
              <a:latin typeface="Georgia"/>
            </a:endParaRPr>
          </a:p>
          <a:p>
            <a:endParaRPr lang="it-IT" dirty="0">
              <a:ea typeface="Calibri"/>
              <a:cs typeface="Calibri"/>
            </a:endParaRPr>
          </a:p>
        </p:txBody>
      </p:sp>
    </p:spTree>
    <p:extLst>
      <p:ext uri="{BB962C8B-B14F-4D97-AF65-F5344CB8AC3E}">
        <p14:creationId xmlns:p14="http://schemas.microsoft.com/office/powerpoint/2010/main" val="12067531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lIns="91440" tIns="45720" rIns="91440" bIns="45720" anchor="t"/>
          <a:lstStyle/>
          <a:p>
            <a:r>
              <a:rPr lang="it-IT" sz="2300" dirty="0">
                <a:solidFill>
                  <a:srgbClr val="101B7E"/>
                </a:solidFill>
                <a:latin typeface="Georgia"/>
                <a:ea typeface="Calibri"/>
                <a:cs typeface="Calibri"/>
              </a:rPr>
              <a:t>EU-Chile </a:t>
            </a:r>
            <a:r>
              <a:rPr lang="it-IT" sz="2300" dirty="0" err="1">
                <a:solidFill>
                  <a:srgbClr val="101B7E"/>
                </a:solidFill>
                <a:latin typeface="Georgia"/>
                <a:ea typeface="Calibri"/>
                <a:cs typeface="Calibri"/>
              </a:rPr>
              <a:t>Modernised</a:t>
            </a:r>
            <a:r>
              <a:rPr lang="it-IT" sz="2300" dirty="0">
                <a:solidFill>
                  <a:srgbClr val="101B7E"/>
                </a:solidFill>
                <a:latin typeface="Georgia"/>
                <a:ea typeface="Calibri"/>
                <a:cs typeface="Calibri"/>
              </a:rPr>
              <a:t> Association Agreement (ECAA)</a:t>
            </a:r>
            <a:endParaRPr lang="it-IT" sz="2300" b="0" dirty="0">
              <a:solidFill>
                <a:srgbClr val="101B7E"/>
              </a:solidFill>
              <a:latin typeface="Georgia"/>
              <a:ea typeface="Calibri"/>
              <a:cs typeface="Calibri"/>
            </a:endParaRPr>
          </a:p>
          <a:p>
            <a:endParaRPr lang="it-IT" dirty="0">
              <a:solidFill>
                <a:srgbClr val="101B7E"/>
              </a:solidFill>
              <a:latin typeface="Georgia"/>
              <a:ea typeface="Calibri"/>
              <a:cs typeface="Calibri"/>
            </a:endParaRPr>
          </a:p>
          <a:p>
            <a:endParaRPr lang="it-IT" sz="3200" dirty="0">
              <a:solidFill>
                <a:srgbClr val="101B7E"/>
              </a:solidFill>
              <a:ea typeface="Calibri"/>
              <a:cs typeface="Calibri"/>
            </a:endParaRPr>
          </a:p>
        </p:txBody>
      </p:sp>
      <p:sp>
        <p:nvSpPr>
          <p:cNvPr id="3" name="Segnaposto testo 2"/>
          <p:cNvSpPr>
            <a:spLocks noGrp="1"/>
          </p:cNvSpPr>
          <p:nvPr>
            <p:ph type="body" sz="quarter" idx="11"/>
          </p:nvPr>
        </p:nvSpPr>
        <p:spPr>
          <a:xfrm>
            <a:off x="323401" y="1182838"/>
            <a:ext cx="8367353" cy="4723310"/>
          </a:xfrm>
        </p:spPr>
        <p:txBody>
          <a:bodyPr lIns="91440" tIns="45720" rIns="91440" bIns="45720" anchor="t"/>
          <a:lstStyle/>
          <a:p>
            <a:pPr algn="just"/>
            <a:endParaRPr lang="en-GB" sz="2000" dirty="0">
              <a:latin typeface="Georgia"/>
            </a:endParaRPr>
          </a:p>
          <a:p>
            <a:pPr algn="just"/>
            <a:r>
              <a:rPr lang="en-GB" sz="2000" dirty="0">
                <a:latin typeface="Georgia"/>
              </a:rPr>
              <a:t>According to the agreement, the dispute resolution follows the mixed model present in  the EU TSD chapters:</a:t>
            </a:r>
            <a:endParaRPr lang="en-US" sz="2000" dirty="0">
              <a:latin typeface="Georgia"/>
            </a:endParaRPr>
          </a:p>
          <a:p>
            <a:pPr algn="just"/>
            <a:endParaRPr lang="en-GB" sz="2000" dirty="0">
              <a:latin typeface="Georgia"/>
            </a:endParaRPr>
          </a:p>
          <a:p>
            <a:pPr algn="just"/>
            <a:r>
              <a:rPr lang="en-GB" sz="2000" i="1" dirty="0">
                <a:latin typeface="Georgia"/>
              </a:rPr>
              <a:t>Dispute resolution 1. Article 26.20 [Dispute Resolution], Article 26.21 [Consultations] and Article 26.22 [Panel of Expert] of the chapter on Trade and Sustainable Development shall apply to this Chapter mutatis mutandis. </a:t>
            </a:r>
            <a:endParaRPr lang="en-US" sz="2000" dirty="0">
              <a:latin typeface="Georgia"/>
            </a:endParaRPr>
          </a:p>
          <a:p>
            <a:pPr algn="just"/>
            <a:r>
              <a:rPr lang="en-GB" sz="2000" dirty="0">
                <a:latin typeface="Georgia"/>
              </a:rPr>
              <a:t>Best efforts to implement the Panel’s Report without possibility of retaliation in case of non-compliance.</a:t>
            </a:r>
            <a:endParaRPr lang="en-US" sz="2000" dirty="0">
              <a:latin typeface="Georgia"/>
            </a:endParaRPr>
          </a:p>
          <a:p>
            <a:pPr algn="just"/>
            <a:endParaRPr lang="en-GB" i="1" dirty="0">
              <a:latin typeface="Georgia"/>
            </a:endParaRPr>
          </a:p>
          <a:p>
            <a:pPr algn="just"/>
            <a:endParaRPr lang="en-GB" b="1" i="1" dirty="0">
              <a:latin typeface="Georgia"/>
            </a:endParaRPr>
          </a:p>
          <a:p>
            <a:pPr algn="just"/>
            <a:endParaRPr lang="en-GB" sz="2000" dirty="0">
              <a:latin typeface="Georgia"/>
            </a:endParaRPr>
          </a:p>
          <a:p>
            <a:pPr algn="just"/>
            <a:endParaRPr lang="en-GB" sz="2000" dirty="0">
              <a:latin typeface="Georgia"/>
            </a:endParaRPr>
          </a:p>
          <a:p>
            <a:pPr algn="just"/>
            <a:endParaRPr lang="en-GB" sz="2000" dirty="0">
              <a:latin typeface="Georgia"/>
            </a:endParaRPr>
          </a:p>
          <a:p>
            <a:endParaRPr lang="it-IT" dirty="0">
              <a:latin typeface="Calibri"/>
              <a:ea typeface="Calibri"/>
              <a:cs typeface="Calibri"/>
            </a:endParaRPr>
          </a:p>
          <a:p>
            <a:pPr algn="just"/>
            <a:endParaRPr lang="en-US" sz="2000" dirty="0">
              <a:latin typeface="Georgia"/>
            </a:endParaRPr>
          </a:p>
        </p:txBody>
      </p:sp>
    </p:spTree>
    <p:extLst>
      <p:ext uri="{BB962C8B-B14F-4D97-AF65-F5344CB8AC3E}">
        <p14:creationId xmlns:p14="http://schemas.microsoft.com/office/powerpoint/2010/main" val="5810439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lIns="91440" tIns="45720" rIns="91440" bIns="45720" anchor="t"/>
          <a:lstStyle/>
          <a:p>
            <a:r>
              <a:rPr lang="it-IT" dirty="0">
                <a:solidFill>
                  <a:srgbClr val="101B7E"/>
                </a:solidFill>
                <a:latin typeface="Georgia"/>
                <a:ea typeface="Calibri"/>
                <a:cs typeface="Arial"/>
              </a:rPr>
              <a:t>Sustainable Investment Facilitation Agreement (SIFA) EU-Angola (2022)</a:t>
            </a:r>
            <a:endParaRPr lang="en-US" dirty="0">
              <a:solidFill>
                <a:srgbClr val="101B7E"/>
              </a:solidFill>
              <a:latin typeface="Georgia"/>
              <a:ea typeface="Calibri"/>
              <a:cs typeface="Calibri"/>
            </a:endParaRPr>
          </a:p>
          <a:p>
            <a:r>
              <a:rPr lang="it-IT" dirty="0" err="1">
                <a:solidFill>
                  <a:srgbClr val="101B7E"/>
                </a:solidFill>
                <a:latin typeface="Georgia"/>
                <a:ea typeface="Calibri"/>
                <a:cs typeface="Arial"/>
              </a:rPr>
              <a:t>Between</a:t>
            </a:r>
            <a:r>
              <a:rPr lang="it-IT" dirty="0">
                <a:solidFill>
                  <a:srgbClr val="101B7E"/>
                </a:solidFill>
                <a:latin typeface="Georgia"/>
                <a:ea typeface="Calibri"/>
                <a:cs typeface="Arial"/>
              </a:rPr>
              <a:t> EU and Angola (2022)</a:t>
            </a:r>
          </a:p>
          <a:p>
            <a:endParaRPr lang="it-IT" sz="2300" dirty="0">
              <a:solidFill>
                <a:srgbClr val="101B7E"/>
              </a:solidFill>
              <a:latin typeface="Georgia"/>
              <a:ea typeface="Calibri"/>
              <a:cs typeface="Calibri"/>
            </a:endParaRPr>
          </a:p>
          <a:p>
            <a:endParaRPr lang="it-IT" dirty="0">
              <a:solidFill>
                <a:srgbClr val="101B7E"/>
              </a:solidFill>
              <a:latin typeface="Georgia"/>
              <a:ea typeface="Calibri"/>
              <a:cs typeface="Calibri"/>
            </a:endParaRPr>
          </a:p>
          <a:p>
            <a:endParaRPr lang="it-IT" sz="3200" dirty="0">
              <a:solidFill>
                <a:srgbClr val="101B7E"/>
              </a:solidFill>
              <a:latin typeface="Calibri"/>
              <a:ea typeface="Calibri"/>
              <a:cs typeface="Calibri"/>
            </a:endParaRPr>
          </a:p>
        </p:txBody>
      </p:sp>
      <p:pic>
        <p:nvPicPr>
          <p:cNvPr id="7" name="Picture 7" descr="A picture containing text, screenshot, font, document&#10;&#10;Description automatically generated">
            <a:extLst>
              <a:ext uri="{FF2B5EF4-FFF2-40B4-BE49-F238E27FC236}">
                <a16:creationId xmlns:a16="http://schemas.microsoft.com/office/drawing/2014/main" id="{0B9FFB3E-EF9E-B4DE-5B9D-303109323C49}"/>
              </a:ext>
            </a:extLst>
          </p:cNvPr>
          <p:cNvPicPr>
            <a:picLocks noChangeAspect="1"/>
          </p:cNvPicPr>
          <p:nvPr/>
        </p:nvPicPr>
        <p:blipFill>
          <a:blip r:embed="rId2"/>
          <a:stretch>
            <a:fillRect/>
          </a:stretch>
        </p:blipFill>
        <p:spPr>
          <a:xfrm>
            <a:off x="497457" y="1121941"/>
            <a:ext cx="8235350" cy="4987931"/>
          </a:xfrm>
          <a:prstGeom prst="rect">
            <a:avLst/>
          </a:prstGeom>
        </p:spPr>
      </p:pic>
    </p:spTree>
    <p:extLst>
      <p:ext uri="{BB962C8B-B14F-4D97-AF65-F5344CB8AC3E}">
        <p14:creationId xmlns:p14="http://schemas.microsoft.com/office/powerpoint/2010/main" val="21004470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6DF7F4F-64B9-0FCB-F754-7B2F5BC8155F}"/>
              </a:ext>
            </a:extLst>
          </p:cNvPr>
          <p:cNvSpPr>
            <a:spLocks noGrp="1"/>
          </p:cNvSpPr>
          <p:nvPr>
            <p:ph type="body" sz="quarter" idx="10"/>
          </p:nvPr>
        </p:nvSpPr>
        <p:spPr/>
        <p:txBody>
          <a:bodyPr lIns="91440" tIns="45720" rIns="91440" bIns="45720" anchor="t"/>
          <a:lstStyle/>
          <a:p>
            <a:r>
              <a:rPr lang="en-US" dirty="0">
                <a:latin typeface="Georgia" panose="02040502050405020303" pitchFamily="18" charset="0"/>
                <a:ea typeface="Calibri"/>
                <a:cs typeface="Calibri"/>
              </a:rPr>
              <a:t>Fundamental Women's Rights Conventions that should be included in FTAs:</a:t>
            </a:r>
            <a:endParaRPr lang="en-US" dirty="0"/>
          </a:p>
        </p:txBody>
      </p:sp>
      <p:sp>
        <p:nvSpPr>
          <p:cNvPr id="3" name="Text Placeholder 2">
            <a:extLst>
              <a:ext uri="{FF2B5EF4-FFF2-40B4-BE49-F238E27FC236}">
                <a16:creationId xmlns:a16="http://schemas.microsoft.com/office/drawing/2014/main" id="{E5C9A29A-BD98-9A92-EBC4-8F883C6C5C76}"/>
              </a:ext>
            </a:extLst>
          </p:cNvPr>
          <p:cNvSpPr>
            <a:spLocks noGrp="1"/>
          </p:cNvSpPr>
          <p:nvPr>
            <p:ph type="body" sz="quarter" idx="11"/>
          </p:nvPr>
        </p:nvSpPr>
        <p:spPr/>
        <p:txBody>
          <a:bodyPr lIns="91440" tIns="45720" rIns="91440" bIns="45720" anchor="t"/>
          <a:lstStyle/>
          <a:p>
            <a:pPr algn="just">
              <a:spcBef>
                <a:spcPts val="0"/>
              </a:spcBef>
            </a:pPr>
            <a:r>
              <a:rPr lang="en-GB" dirty="0">
                <a:highlight>
                  <a:srgbClr val="FFFF00"/>
                </a:highlight>
                <a:latin typeface="Georgia" panose="02040502050405020303" pitchFamily="18" charset="0"/>
              </a:rPr>
              <a:t>Convention on the Elimination of all Forms of Discrimination Against Women (CEDAW), which entered into force on Sept. 3, 1981;</a:t>
            </a:r>
            <a:endParaRPr lang="en-US" dirty="0">
              <a:latin typeface="Georgia" panose="02040502050405020303" pitchFamily="18" charset="0"/>
            </a:endParaRPr>
          </a:p>
          <a:p>
            <a:pPr algn="just">
              <a:spcBef>
                <a:spcPts val="0"/>
              </a:spcBef>
            </a:pPr>
            <a:endParaRPr lang="en-GB" dirty="0">
              <a:latin typeface="Georgia" panose="02040502050405020303" pitchFamily="18" charset="0"/>
            </a:endParaRPr>
          </a:p>
          <a:p>
            <a:pPr algn="just">
              <a:spcBef>
                <a:spcPts val="0"/>
              </a:spcBef>
            </a:pPr>
            <a:r>
              <a:rPr lang="en-GB" dirty="0">
                <a:latin typeface="Georgia" panose="02040502050405020303" pitchFamily="18" charset="0"/>
              </a:rPr>
              <a:t>CEDAW’s Optional Protocol, which </a:t>
            </a:r>
            <a:r>
              <a:rPr lang="en-GB" i="1" dirty="0">
                <a:latin typeface="Georgia" panose="02040502050405020303" pitchFamily="18" charset="0"/>
              </a:rPr>
              <a:t>entered into force </a:t>
            </a:r>
            <a:r>
              <a:rPr lang="en-GB" dirty="0">
                <a:latin typeface="Georgia" panose="02040502050405020303" pitchFamily="18" charset="0"/>
              </a:rPr>
              <a:t>Dec. 22, 2000.</a:t>
            </a:r>
            <a:endParaRPr lang="en-US" dirty="0">
              <a:latin typeface="Georgia" panose="02040502050405020303" pitchFamily="18" charset="0"/>
              <a:ea typeface="Calibri"/>
              <a:cs typeface="Calibri"/>
            </a:endParaRPr>
          </a:p>
          <a:p>
            <a:pPr algn="just">
              <a:spcBef>
                <a:spcPts val="0"/>
              </a:spcBef>
            </a:pPr>
            <a:endParaRPr lang="en-GB" dirty="0">
              <a:latin typeface="Georgia" panose="02040502050405020303" pitchFamily="18" charset="0"/>
            </a:endParaRPr>
          </a:p>
          <a:p>
            <a:pPr>
              <a:spcBef>
                <a:spcPts val="0"/>
              </a:spcBef>
            </a:pPr>
            <a:endParaRPr lang="en-GB" dirty="0">
              <a:latin typeface="Georgia" panose="02040502050405020303" pitchFamily="18" charset="0"/>
            </a:endParaRPr>
          </a:p>
          <a:p>
            <a:pPr algn="just">
              <a:spcBef>
                <a:spcPts val="0"/>
              </a:spcBef>
            </a:pPr>
            <a:r>
              <a:rPr lang="en-GB" dirty="0">
                <a:highlight>
                  <a:srgbClr val="FFFF00"/>
                </a:highlight>
                <a:latin typeface="Georgia" panose="02040502050405020303" pitchFamily="18" charset="0"/>
              </a:rPr>
              <a:t>Equal Remuneration Convention (</a:t>
            </a:r>
            <a:r>
              <a:rPr lang="en-GB" u="sng" dirty="0">
                <a:solidFill>
                  <a:srgbClr val="0000FF"/>
                </a:solidFill>
                <a:highlight>
                  <a:srgbClr val="FFFF00"/>
                </a:highlight>
                <a:latin typeface="Georgia" panose="02040502050405020303" pitchFamily="18" charset="0"/>
                <a:hlinkClick r:id="rId2">
                  <a:extLst>
                    <a:ext uri="{A12FA001-AC4F-418D-AE19-62706E023703}">
                      <ahyp:hlinkClr xmlns:ahyp="http://schemas.microsoft.com/office/drawing/2018/hyperlinkcolor" val="tx"/>
                    </a:ext>
                  </a:extLst>
                </a:hlinkClick>
              </a:rPr>
              <a:t>No. 100</a:t>
            </a:r>
            <a:r>
              <a:rPr lang="en-GB" dirty="0">
                <a:highlight>
                  <a:srgbClr val="FFFF00"/>
                </a:highlight>
                <a:latin typeface="Georgia" panose="02040502050405020303" pitchFamily="18" charset="0"/>
                <a:hlinkClick r:id="rId2">
                  <a:extLst>
                    <a:ext uri="{A12FA001-AC4F-418D-AE19-62706E023703}">
                      <ahyp:hlinkClr xmlns:ahyp="http://schemas.microsoft.com/office/drawing/2018/hyperlinkcolor" val="tx"/>
                    </a:ext>
                  </a:extLst>
                </a:hlinkClick>
              </a:rPr>
              <a:t> </a:t>
            </a:r>
            <a:r>
              <a:rPr lang="en-GB" dirty="0">
                <a:highlight>
                  <a:srgbClr val="FFFF00"/>
                </a:highlight>
                <a:latin typeface="Georgia" panose="02040502050405020303" pitchFamily="18" charset="0"/>
              </a:rPr>
              <a:t>)</a:t>
            </a:r>
            <a:endParaRPr lang="en-US" dirty="0">
              <a:latin typeface="Georgia" panose="02040502050405020303" pitchFamily="18" charset="0"/>
            </a:endParaRPr>
          </a:p>
          <a:p>
            <a:pPr algn="just">
              <a:spcBef>
                <a:spcPts val="0"/>
              </a:spcBef>
            </a:pPr>
            <a:endParaRPr lang="en-GB" dirty="0">
              <a:latin typeface="Georgia" panose="02040502050405020303" pitchFamily="18" charset="0"/>
            </a:endParaRPr>
          </a:p>
          <a:p>
            <a:pPr algn="just">
              <a:spcBef>
                <a:spcPts val="0"/>
              </a:spcBef>
            </a:pPr>
            <a:r>
              <a:rPr lang="en-GB" dirty="0">
                <a:highlight>
                  <a:srgbClr val="FFFF00"/>
                </a:highlight>
                <a:latin typeface="Georgia" panose="02040502050405020303" pitchFamily="18" charset="0"/>
              </a:rPr>
              <a:t>Elimination of Discrimination on Employment and Occupation Convention (</a:t>
            </a:r>
            <a:r>
              <a:rPr lang="en-GB" u="sng" dirty="0">
                <a:solidFill>
                  <a:srgbClr val="0000FF"/>
                </a:solidFill>
                <a:highlight>
                  <a:srgbClr val="FFFF00"/>
                </a:highlight>
                <a:latin typeface="Georgia" panose="02040502050405020303" pitchFamily="18" charset="0"/>
                <a:hlinkClick r:id="rId3">
                  <a:extLst>
                    <a:ext uri="{A12FA001-AC4F-418D-AE19-62706E023703}">
                      <ahyp:hlinkClr xmlns:ahyp="http://schemas.microsoft.com/office/drawing/2018/hyperlinkcolor" val="tx"/>
                    </a:ext>
                  </a:extLst>
                </a:hlinkClick>
              </a:rPr>
              <a:t>No. 111</a:t>
            </a:r>
            <a:r>
              <a:rPr lang="en-GB" dirty="0">
                <a:highlight>
                  <a:srgbClr val="FFFF00"/>
                </a:highlight>
                <a:latin typeface="Georgia" panose="02040502050405020303" pitchFamily="18" charset="0"/>
                <a:hlinkClick r:id="rId3">
                  <a:extLst>
                    <a:ext uri="{A12FA001-AC4F-418D-AE19-62706E023703}">
                      <ahyp:hlinkClr xmlns:ahyp="http://schemas.microsoft.com/office/drawing/2018/hyperlinkcolor" val="tx"/>
                    </a:ext>
                  </a:extLst>
                </a:hlinkClick>
              </a:rPr>
              <a:t> </a:t>
            </a:r>
            <a:r>
              <a:rPr lang="en-GB" dirty="0">
                <a:highlight>
                  <a:srgbClr val="FFFF00"/>
                </a:highlight>
                <a:latin typeface="Georgia" panose="02040502050405020303" pitchFamily="18" charset="0"/>
              </a:rPr>
              <a:t>)</a:t>
            </a:r>
            <a:endParaRPr lang="en-US" dirty="0">
              <a:latin typeface="Georgia" panose="02040502050405020303" pitchFamily="18" charset="0"/>
            </a:endParaRPr>
          </a:p>
          <a:p>
            <a:pPr algn="just">
              <a:spcBef>
                <a:spcPts val="0"/>
              </a:spcBef>
            </a:pPr>
            <a:endParaRPr lang="en-GB" dirty="0">
              <a:latin typeface="Georgia" panose="02040502050405020303" pitchFamily="18" charset="0"/>
            </a:endParaRPr>
          </a:p>
          <a:p>
            <a:pPr algn="just">
              <a:spcBef>
                <a:spcPts val="0"/>
              </a:spcBef>
            </a:pPr>
            <a:r>
              <a:rPr lang="en-GB" dirty="0">
                <a:latin typeface="Georgia" panose="02040502050405020303" pitchFamily="18" charset="0"/>
              </a:rPr>
              <a:t>Workers with Family Responsibilities Convention (</a:t>
            </a:r>
            <a:r>
              <a:rPr lang="en-GB" u="sng" dirty="0">
                <a:solidFill>
                  <a:srgbClr val="0000FF"/>
                </a:solidFill>
                <a:latin typeface="Georgia" panose="02040502050405020303" pitchFamily="18" charset="0"/>
                <a:hlinkClick r:id="rId4">
                  <a:extLst>
                    <a:ext uri="{A12FA001-AC4F-418D-AE19-62706E023703}">
                      <ahyp:hlinkClr xmlns:ahyp="http://schemas.microsoft.com/office/drawing/2018/hyperlinkcolor" val="tx"/>
                    </a:ext>
                  </a:extLst>
                </a:hlinkClick>
              </a:rPr>
              <a:t>No. 156</a:t>
            </a:r>
            <a:r>
              <a:rPr lang="en-GB" dirty="0">
                <a:latin typeface="Georgia" panose="02040502050405020303" pitchFamily="18" charset="0"/>
                <a:hlinkClick r:id="rId4">
                  <a:extLst>
                    <a:ext uri="{A12FA001-AC4F-418D-AE19-62706E023703}">
                      <ahyp:hlinkClr xmlns:ahyp="http://schemas.microsoft.com/office/drawing/2018/hyperlinkcolor" val="tx"/>
                    </a:ext>
                  </a:extLst>
                </a:hlinkClick>
              </a:rPr>
              <a:t> </a:t>
            </a:r>
            <a:r>
              <a:rPr lang="en-GB" dirty="0">
                <a:latin typeface="Georgia" panose="02040502050405020303" pitchFamily="18" charset="0"/>
              </a:rPr>
              <a:t>)</a:t>
            </a:r>
            <a:endParaRPr lang="en-US" dirty="0">
              <a:latin typeface="Georgia" panose="02040502050405020303" pitchFamily="18" charset="0"/>
            </a:endParaRPr>
          </a:p>
          <a:p>
            <a:pPr algn="just">
              <a:spcBef>
                <a:spcPts val="0"/>
              </a:spcBef>
            </a:pPr>
            <a:endParaRPr lang="en-GB" dirty="0">
              <a:latin typeface="Georgia" panose="02040502050405020303" pitchFamily="18" charset="0"/>
            </a:endParaRPr>
          </a:p>
          <a:p>
            <a:pPr algn="just">
              <a:spcBef>
                <a:spcPts val="0"/>
              </a:spcBef>
            </a:pPr>
            <a:r>
              <a:rPr lang="en-GB" dirty="0">
                <a:latin typeface="Georgia" panose="02040502050405020303" pitchFamily="18" charset="0"/>
              </a:rPr>
              <a:t>Maternity Protection Convention (</a:t>
            </a:r>
            <a:r>
              <a:rPr lang="en-GB" u="sng" dirty="0">
                <a:solidFill>
                  <a:srgbClr val="0000FF"/>
                </a:solidFill>
                <a:latin typeface="Georgia" panose="02040502050405020303" pitchFamily="18" charset="0"/>
                <a:hlinkClick r:id="rId5">
                  <a:extLst>
                    <a:ext uri="{A12FA001-AC4F-418D-AE19-62706E023703}">
                      <ahyp:hlinkClr xmlns:ahyp="http://schemas.microsoft.com/office/drawing/2018/hyperlinkcolor" val="tx"/>
                    </a:ext>
                  </a:extLst>
                </a:hlinkClick>
              </a:rPr>
              <a:t>No. 183</a:t>
            </a:r>
            <a:r>
              <a:rPr lang="en-GB" dirty="0">
                <a:latin typeface="Georgia" panose="02040502050405020303" pitchFamily="18" charset="0"/>
                <a:hlinkClick r:id="rId5">
                  <a:extLst>
                    <a:ext uri="{A12FA001-AC4F-418D-AE19-62706E023703}">
                      <ahyp:hlinkClr xmlns:ahyp="http://schemas.microsoft.com/office/drawing/2018/hyperlinkcolor" val="tx"/>
                    </a:ext>
                  </a:extLst>
                </a:hlinkClick>
              </a:rPr>
              <a:t> </a:t>
            </a:r>
            <a:r>
              <a:rPr lang="en-GB" dirty="0">
                <a:latin typeface="Georgia" panose="02040502050405020303" pitchFamily="18" charset="0"/>
              </a:rPr>
              <a:t>)</a:t>
            </a:r>
          </a:p>
        </p:txBody>
      </p:sp>
    </p:spTree>
    <p:extLst>
      <p:ext uri="{BB962C8B-B14F-4D97-AF65-F5344CB8AC3E}">
        <p14:creationId xmlns:p14="http://schemas.microsoft.com/office/powerpoint/2010/main" val="23334659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092E773-24E0-2125-6D80-49644439DD2F}"/>
              </a:ext>
            </a:extLst>
          </p:cNvPr>
          <p:cNvSpPr>
            <a:spLocks noGrp="1"/>
          </p:cNvSpPr>
          <p:nvPr>
            <p:ph type="body" sz="quarter" idx="10"/>
          </p:nvPr>
        </p:nvSpPr>
        <p:spPr/>
        <p:txBody>
          <a:bodyPr lIns="91440" tIns="45720" rIns="91440" bIns="45720" anchor="t"/>
          <a:lstStyle/>
          <a:p>
            <a:r>
              <a:rPr lang="en-GB" sz="2000" dirty="0">
                <a:solidFill>
                  <a:srgbClr val="101B7E"/>
                </a:solidFill>
                <a:latin typeface="Georgia"/>
              </a:rPr>
              <a:t>Enforceability of Gender Provisions in EU FTAs</a:t>
            </a:r>
            <a:endParaRPr lang="en-US" sz="2000" b="0" dirty="0">
              <a:solidFill>
                <a:srgbClr val="101B7E"/>
              </a:solidFill>
              <a:latin typeface="Georgia"/>
            </a:endParaRPr>
          </a:p>
          <a:p>
            <a:endParaRPr lang="en-US" dirty="0">
              <a:cs typeface="Calibri"/>
            </a:endParaRPr>
          </a:p>
        </p:txBody>
      </p:sp>
      <p:sp>
        <p:nvSpPr>
          <p:cNvPr id="3" name="Text Placeholder 2">
            <a:extLst>
              <a:ext uri="{FF2B5EF4-FFF2-40B4-BE49-F238E27FC236}">
                <a16:creationId xmlns:a16="http://schemas.microsoft.com/office/drawing/2014/main" id="{AA5CF806-7518-5E44-48A3-84E5651FDD20}"/>
              </a:ext>
            </a:extLst>
          </p:cNvPr>
          <p:cNvSpPr>
            <a:spLocks noGrp="1"/>
          </p:cNvSpPr>
          <p:nvPr>
            <p:ph type="body" sz="quarter" idx="11"/>
          </p:nvPr>
        </p:nvSpPr>
        <p:spPr>
          <a:xfrm>
            <a:off x="280269" y="1125328"/>
            <a:ext cx="8424862" cy="4536405"/>
          </a:xfrm>
        </p:spPr>
        <p:txBody>
          <a:bodyPr lIns="91440" tIns="45720" rIns="91440" bIns="45720" anchor="t"/>
          <a:lstStyle/>
          <a:p>
            <a:pPr algn="just"/>
            <a:r>
              <a:rPr lang="en-GB" sz="2000" dirty="0">
                <a:latin typeface="Georgia"/>
              </a:rPr>
              <a:t>Although there is an increasingly inclusion of explicit gender-related provisions in FTAs, many of them do not set out legal obligations through prescriptive commands to be fulfilled by the contracting parties and do not provide for a dispute settlement mechanism able to enforce compliance.</a:t>
            </a:r>
          </a:p>
          <a:p>
            <a:pPr algn="just"/>
            <a:r>
              <a:rPr lang="en-GB" sz="2000" dirty="0">
                <a:latin typeface="Georgia"/>
                <a:cs typeface="Calibri"/>
              </a:rPr>
              <a:t>In summary there are three different approaches: a </a:t>
            </a:r>
            <a:r>
              <a:rPr lang="en-GB" sz="2000" b="1" dirty="0">
                <a:latin typeface="Georgia"/>
                <a:cs typeface="Calibri"/>
              </a:rPr>
              <a:t>cooperative</a:t>
            </a:r>
            <a:r>
              <a:rPr lang="en-GB" sz="2000" dirty="0">
                <a:latin typeface="Georgia"/>
                <a:cs typeface="Calibri"/>
              </a:rPr>
              <a:t> one, that encourages the parties to solve any dispute arising from the gender provisions through diplomatic means; a </a:t>
            </a:r>
            <a:r>
              <a:rPr lang="en-GB" sz="2000" b="1" dirty="0">
                <a:latin typeface="Georgia"/>
                <a:cs typeface="Calibri"/>
              </a:rPr>
              <a:t>sanction-based</a:t>
            </a:r>
            <a:r>
              <a:rPr lang="en-GB" sz="2000" dirty="0">
                <a:latin typeface="Georgia"/>
                <a:cs typeface="Calibri"/>
              </a:rPr>
              <a:t> one under which the matter is solved through binding adjudication of a panel of experts or arbitral tribunal; and a </a:t>
            </a:r>
            <a:r>
              <a:rPr lang="en-GB" sz="2000" b="1" dirty="0">
                <a:latin typeface="Georgia"/>
                <a:cs typeface="Calibri"/>
              </a:rPr>
              <a:t>mixed procedure </a:t>
            </a:r>
            <a:r>
              <a:rPr lang="en-GB" sz="2000" dirty="0">
                <a:latin typeface="Georgia"/>
                <a:cs typeface="Calibri"/>
              </a:rPr>
              <a:t>that firstly attempt to amicably solve the matter through State-to State consultations, and whether consultations  fail, the question is submitted to a panel of experts which issues recommendations to be followed by the parties through their</a:t>
            </a:r>
            <a:r>
              <a:rPr lang="en-GB" sz="2000" i="1" dirty="0">
                <a:latin typeface="Georgia"/>
                <a:cs typeface="Calibri"/>
              </a:rPr>
              <a:t> best efforts</a:t>
            </a:r>
            <a:r>
              <a:rPr lang="en-GB" sz="2000" dirty="0">
                <a:latin typeface="Georgia"/>
                <a:cs typeface="Calibri"/>
              </a:rPr>
              <a:t> but without being backed by any sanction in case of non-compliance. </a:t>
            </a:r>
            <a:endParaRPr lang="en-GB" sz="2000" dirty="0">
              <a:cs typeface="Calibri"/>
            </a:endParaRPr>
          </a:p>
          <a:p>
            <a:pPr algn="just"/>
            <a:endParaRPr lang="en-GB" sz="2000" dirty="0">
              <a:latin typeface="Georgia"/>
              <a:cs typeface="Calibri"/>
            </a:endParaRPr>
          </a:p>
        </p:txBody>
      </p:sp>
    </p:spTree>
    <p:extLst>
      <p:ext uri="{BB962C8B-B14F-4D97-AF65-F5344CB8AC3E}">
        <p14:creationId xmlns:p14="http://schemas.microsoft.com/office/powerpoint/2010/main" val="25879458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76D8A8B-BA0F-D5A4-9BAF-372E8B84319C}"/>
              </a:ext>
            </a:extLst>
          </p:cNvPr>
          <p:cNvSpPr>
            <a:spLocks noGrp="1"/>
          </p:cNvSpPr>
          <p:nvPr>
            <p:ph type="body" sz="quarter" idx="10"/>
          </p:nvPr>
        </p:nvSpPr>
        <p:spPr/>
        <p:txBody>
          <a:bodyPr lIns="91440" tIns="45720" rIns="91440" bIns="45720" anchor="t"/>
          <a:lstStyle/>
          <a:p>
            <a:r>
              <a:rPr lang="it-IT" dirty="0" err="1">
                <a:solidFill>
                  <a:srgbClr val="101B7E"/>
                </a:solidFill>
                <a:latin typeface="Georgia"/>
              </a:rPr>
              <a:t>Current</a:t>
            </a:r>
            <a:r>
              <a:rPr lang="it-IT" dirty="0">
                <a:solidFill>
                  <a:srgbClr val="101B7E"/>
                </a:solidFill>
                <a:latin typeface="Georgia"/>
              </a:rPr>
              <a:t> Challenges and </a:t>
            </a:r>
            <a:r>
              <a:rPr lang="it-IT" dirty="0" err="1">
                <a:solidFill>
                  <a:srgbClr val="101B7E"/>
                </a:solidFill>
                <a:latin typeface="Georgia"/>
              </a:rPr>
              <a:t>Perspectives</a:t>
            </a:r>
            <a:r>
              <a:rPr lang="it-IT" dirty="0">
                <a:solidFill>
                  <a:srgbClr val="101B7E"/>
                </a:solidFill>
                <a:latin typeface="Georgia"/>
              </a:rPr>
              <a:t>:</a:t>
            </a:r>
            <a:endParaRPr lang="en-US" dirty="0"/>
          </a:p>
        </p:txBody>
      </p:sp>
      <p:sp>
        <p:nvSpPr>
          <p:cNvPr id="3" name="Text Placeholder 2">
            <a:extLst>
              <a:ext uri="{FF2B5EF4-FFF2-40B4-BE49-F238E27FC236}">
                <a16:creationId xmlns:a16="http://schemas.microsoft.com/office/drawing/2014/main" id="{EDE5B78D-0AFB-CBCF-4AE6-7ED2CC6016D5}"/>
              </a:ext>
            </a:extLst>
          </p:cNvPr>
          <p:cNvSpPr>
            <a:spLocks noGrp="1"/>
          </p:cNvSpPr>
          <p:nvPr>
            <p:ph type="body" sz="quarter" idx="11"/>
          </p:nvPr>
        </p:nvSpPr>
        <p:spPr>
          <a:xfrm>
            <a:off x="395288" y="967177"/>
            <a:ext cx="8424862" cy="4536405"/>
          </a:xfrm>
        </p:spPr>
        <p:txBody>
          <a:bodyPr lIns="91440" tIns="45720" rIns="91440" bIns="45720" anchor="t"/>
          <a:lstStyle/>
          <a:p>
            <a:pPr marL="285750" indent="-285750" algn="just">
              <a:buFont typeface="Arial"/>
              <a:buChar char="•"/>
            </a:pPr>
            <a:r>
              <a:rPr lang="en-GB" dirty="0">
                <a:latin typeface="Georgia"/>
              </a:rPr>
              <a:t>Standardization of gender-related provisions in FTAs and IIAs:</a:t>
            </a:r>
            <a:endParaRPr lang="en-US" dirty="0">
              <a:latin typeface="Georgia"/>
            </a:endParaRPr>
          </a:p>
          <a:p>
            <a:pPr marL="285750" indent="-285750" algn="just">
              <a:buFont typeface="Arial"/>
              <a:buChar char="•"/>
            </a:pPr>
            <a:r>
              <a:rPr lang="en-GB" dirty="0">
                <a:latin typeface="Georgia"/>
              </a:rPr>
              <a:t>Commitment with the fundamental Conventions on Women's Rights;</a:t>
            </a:r>
            <a:endParaRPr lang="en-US" dirty="0">
              <a:latin typeface="Georgia"/>
            </a:endParaRPr>
          </a:p>
          <a:p>
            <a:pPr marL="285750" indent="-285750" algn="just">
              <a:buFont typeface="Arial"/>
              <a:buChar char="•"/>
            </a:pPr>
            <a:r>
              <a:rPr lang="en-GB" dirty="0">
                <a:latin typeface="Georgia"/>
              </a:rPr>
              <a:t>Collection of sex-disaggregated data and gender statistics to better address trade barriers faced by women;</a:t>
            </a:r>
            <a:endParaRPr lang="en-US">
              <a:latin typeface="Georgia"/>
            </a:endParaRPr>
          </a:p>
          <a:p>
            <a:pPr marL="285750" indent="-285750" algn="just">
              <a:buFont typeface="Arial"/>
              <a:buChar char="•"/>
            </a:pPr>
            <a:r>
              <a:rPr lang="en-GB" dirty="0">
                <a:latin typeface="Georgia"/>
              </a:rPr>
              <a:t>Participation of civil society and the representation of women in international trade policy bodies, as the Trade and Gender Committee;</a:t>
            </a:r>
            <a:endParaRPr lang="en-US">
              <a:latin typeface="Georgia"/>
            </a:endParaRPr>
          </a:p>
          <a:p>
            <a:pPr marL="285750" indent="-285750" algn="just">
              <a:buFont typeface="Arial"/>
              <a:buChar char="•"/>
            </a:pPr>
            <a:r>
              <a:rPr lang="en-GB" dirty="0">
                <a:latin typeface="Georgia"/>
              </a:rPr>
              <a:t>Consider high tariffs faced by women’s consumers;</a:t>
            </a:r>
            <a:endParaRPr lang="en-US">
              <a:latin typeface="Georgia"/>
            </a:endParaRPr>
          </a:p>
          <a:p>
            <a:pPr marL="285750" indent="-285750" algn="just">
              <a:buFont typeface="Arial"/>
              <a:buChar char="•"/>
            </a:pPr>
            <a:r>
              <a:rPr lang="en-GB" dirty="0">
                <a:latin typeface="Georgia"/>
              </a:rPr>
              <a:t>Cooperate on enhancing women’s access to financing;</a:t>
            </a:r>
            <a:endParaRPr lang="en-US">
              <a:latin typeface="Georgia"/>
            </a:endParaRPr>
          </a:p>
          <a:p>
            <a:pPr marL="285750" indent="-285750" algn="just">
              <a:buFont typeface="Arial"/>
              <a:buChar char="•"/>
            </a:pPr>
            <a:r>
              <a:rPr lang="en-GB" dirty="0">
                <a:latin typeface="Georgia"/>
              </a:rPr>
              <a:t>Address specific barriers faced by for women’s entrepreneurs, especially SMEs;</a:t>
            </a:r>
            <a:endParaRPr lang="en-US">
              <a:latin typeface="Georgia"/>
            </a:endParaRPr>
          </a:p>
          <a:p>
            <a:pPr marL="285750" indent="-285750" algn="just">
              <a:buFont typeface="Arial"/>
              <a:buChar char="•"/>
            </a:pPr>
            <a:r>
              <a:rPr lang="en-GB" dirty="0">
                <a:latin typeface="Georgia"/>
              </a:rPr>
              <a:t>Define a model of DSM to solve conflicts arising from gender-related provisions to prevent discriminatory treatment among trading partners;</a:t>
            </a:r>
            <a:endParaRPr lang="en-US" dirty="0">
              <a:latin typeface="Georgia"/>
            </a:endParaRPr>
          </a:p>
          <a:p>
            <a:pPr marL="285750" indent="-285750" algn="just">
              <a:buFont typeface="Arial"/>
              <a:buChar char="•"/>
            </a:pPr>
            <a:r>
              <a:rPr lang="en-GB" dirty="0">
                <a:latin typeface="Georgia"/>
              </a:rPr>
              <a:t>Foster enhanced cooperation to effectively promote women’s empowerment, boosting trade liberalization for a more inclusive and sustainable international trade </a:t>
            </a:r>
            <a:r>
              <a:rPr lang="en-GB" b="1" dirty="0">
                <a:solidFill>
                  <a:srgbClr val="101B7E"/>
                </a:solidFill>
                <a:latin typeface="Georgia"/>
              </a:rPr>
              <a:t>that leaves no women behind</a:t>
            </a:r>
            <a:r>
              <a:rPr lang="en-GB" dirty="0">
                <a:latin typeface="Georgia"/>
              </a:rPr>
              <a:t>.</a:t>
            </a:r>
            <a:endParaRPr lang="en-US" dirty="0"/>
          </a:p>
        </p:txBody>
      </p:sp>
    </p:spTree>
    <p:extLst>
      <p:ext uri="{BB962C8B-B14F-4D97-AF65-F5344CB8AC3E}">
        <p14:creationId xmlns:p14="http://schemas.microsoft.com/office/powerpoint/2010/main" val="9384413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p:cNvSpPr>
            <a:spLocks noGrp="1"/>
          </p:cNvSpPr>
          <p:nvPr>
            <p:ph type="body" sz="quarter" idx="10"/>
          </p:nvPr>
        </p:nvSpPr>
        <p:spPr/>
        <p:txBody>
          <a:bodyPr lIns="91440" tIns="45720" rIns="91440" bIns="45720" anchor="t"/>
          <a:lstStyle/>
          <a:p>
            <a:r>
              <a:rPr lang="it-IT" dirty="0">
                <a:latin typeface="Georgia" panose="02040502050405020303" pitchFamily="18" charset="0"/>
                <a:ea typeface="Calibri"/>
                <a:cs typeface="Calibri"/>
              </a:rPr>
              <a:t>Thank </a:t>
            </a:r>
            <a:r>
              <a:rPr lang="it-IT" dirty="0" err="1">
                <a:latin typeface="Georgia" panose="02040502050405020303" pitchFamily="18" charset="0"/>
                <a:ea typeface="Calibri"/>
                <a:cs typeface="Calibri"/>
              </a:rPr>
              <a:t>you</a:t>
            </a:r>
            <a:r>
              <a:rPr lang="it-IT" dirty="0">
                <a:latin typeface="Georgia" panose="02040502050405020303" pitchFamily="18" charset="0"/>
                <a:ea typeface="Calibri"/>
                <a:cs typeface="Calibri"/>
              </a:rPr>
              <a:t> </a:t>
            </a:r>
            <a:r>
              <a:rPr lang="it-IT" dirty="0" err="1">
                <a:latin typeface="Georgia" panose="02040502050405020303" pitchFamily="18" charset="0"/>
                <a:ea typeface="Calibri"/>
                <a:cs typeface="Calibri"/>
              </a:rPr>
              <a:t>very</a:t>
            </a:r>
            <a:r>
              <a:rPr lang="it-IT" dirty="0">
                <a:latin typeface="Georgia" panose="02040502050405020303" pitchFamily="18" charset="0"/>
                <a:ea typeface="Calibri"/>
                <a:cs typeface="Calibri"/>
              </a:rPr>
              <a:t> </a:t>
            </a:r>
            <a:r>
              <a:rPr lang="it-IT" dirty="0" err="1">
                <a:latin typeface="Georgia" panose="02040502050405020303" pitchFamily="18" charset="0"/>
                <a:ea typeface="Calibri"/>
                <a:cs typeface="Calibri"/>
              </a:rPr>
              <a:t>much</a:t>
            </a:r>
            <a:r>
              <a:rPr lang="it-IT" dirty="0">
                <a:latin typeface="Georgia" panose="02040502050405020303" pitchFamily="18" charset="0"/>
                <a:ea typeface="Calibri"/>
                <a:cs typeface="Calibri"/>
              </a:rPr>
              <a:t>!</a:t>
            </a:r>
          </a:p>
          <a:p>
            <a:endParaRPr lang="it-IT" dirty="0">
              <a:latin typeface="Georgia" panose="02040502050405020303" pitchFamily="18" charset="0"/>
              <a:ea typeface="Calibri"/>
              <a:cs typeface="Calibri"/>
            </a:endParaRPr>
          </a:p>
          <a:p>
            <a:r>
              <a:rPr lang="it-IT" dirty="0">
                <a:latin typeface="Georgia" panose="02040502050405020303" pitchFamily="18" charset="0"/>
                <a:ea typeface="Calibri"/>
                <a:cs typeface="Calibri"/>
              </a:rPr>
              <a:t>klarissa.martins2@unibo.it</a:t>
            </a:r>
          </a:p>
        </p:txBody>
      </p:sp>
    </p:spTree>
    <p:extLst>
      <p:ext uri="{BB962C8B-B14F-4D97-AF65-F5344CB8AC3E}">
        <p14:creationId xmlns:p14="http://schemas.microsoft.com/office/powerpoint/2010/main" val="2269412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Texto 1">
            <a:extLst>
              <a:ext uri="{FF2B5EF4-FFF2-40B4-BE49-F238E27FC236}">
                <a16:creationId xmlns:a16="http://schemas.microsoft.com/office/drawing/2014/main" id="{8111AE77-00B3-B69D-944D-AA0EF6783159}"/>
              </a:ext>
            </a:extLst>
          </p:cNvPr>
          <p:cNvSpPr>
            <a:spLocks noGrp="1"/>
          </p:cNvSpPr>
          <p:nvPr>
            <p:ph type="body" sz="quarter" idx="10"/>
          </p:nvPr>
        </p:nvSpPr>
        <p:spPr/>
        <p:txBody>
          <a:bodyPr/>
          <a:lstStyle/>
          <a:p>
            <a:r>
              <a:rPr lang="it-IT" dirty="0">
                <a:latin typeface="Georgia" panose="02040502050405020303" pitchFamily="18" charset="0"/>
              </a:rPr>
              <a:t>Un </a:t>
            </a:r>
            <a:r>
              <a:rPr lang="it-IT" dirty="0" err="1">
                <a:latin typeface="Georgia" panose="02040502050405020303" pitchFamily="18" charset="0"/>
              </a:rPr>
              <a:t>Evolution</a:t>
            </a:r>
            <a:r>
              <a:rPr lang="it-IT" dirty="0">
                <a:latin typeface="Georgia" panose="02040502050405020303" pitchFamily="18" charset="0"/>
              </a:rPr>
              <a:t> on Gender Equality:</a:t>
            </a:r>
            <a:endParaRPr lang="en-GB" dirty="0">
              <a:latin typeface="Georgia" panose="02040502050405020303" pitchFamily="18" charset="0"/>
            </a:endParaRPr>
          </a:p>
        </p:txBody>
      </p:sp>
      <p:sp>
        <p:nvSpPr>
          <p:cNvPr id="3" name="Espaço Reservado para Texto 2">
            <a:extLst>
              <a:ext uri="{FF2B5EF4-FFF2-40B4-BE49-F238E27FC236}">
                <a16:creationId xmlns:a16="http://schemas.microsoft.com/office/drawing/2014/main" id="{7C8ADB5C-51B6-BC4F-55BE-761263E55F36}"/>
              </a:ext>
            </a:extLst>
          </p:cNvPr>
          <p:cNvSpPr>
            <a:spLocks noGrp="1"/>
          </p:cNvSpPr>
          <p:nvPr>
            <p:ph type="body" sz="quarter" idx="11"/>
          </p:nvPr>
        </p:nvSpPr>
        <p:spPr/>
        <p:txBody>
          <a:bodyPr/>
          <a:lstStyle/>
          <a:p>
            <a:pPr marL="285750" indent="-285750" algn="just">
              <a:buFontTx/>
              <a:buChar char="-"/>
            </a:pPr>
            <a:r>
              <a:rPr lang="en-GB" sz="1800" dirty="0">
                <a:latin typeface="Georgia" panose="02040502050405020303" pitchFamily="18" charset="0"/>
                <a:ea typeface="Times New Roman" panose="02020603050405020304" pitchFamily="18" charset="0"/>
              </a:rPr>
              <a:t>1975 to 1985: designated the </a:t>
            </a:r>
            <a:r>
              <a:rPr lang="en-GB" sz="1800" i="1" dirty="0">
                <a:effectLst/>
                <a:latin typeface="Georgia" panose="02040502050405020303" pitchFamily="18" charset="0"/>
                <a:ea typeface="Calibri" panose="020F0502020204030204" pitchFamily="34" charset="0"/>
                <a:cs typeface="Arial" panose="020B0604020202020204" pitchFamily="34" charset="0"/>
              </a:rPr>
              <a:t>United Nations Decade for Women</a:t>
            </a:r>
          </a:p>
          <a:p>
            <a:pPr algn="just"/>
            <a:endParaRPr lang="en-GB" sz="1800" dirty="0">
              <a:latin typeface="Georgia" panose="02040502050405020303" pitchFamily="18" charset="0"/>
              <a:ea typeface="Times New Roman" panose="02020603050405020304" pitchFamily="18" charset="0"/>
            </a:endParaRPr>
          </a:p>
          <a:p>
            <a:pPr algn="just"/>
            <a:r>
              <a:rPr lang="en-GB" sz="1800" dirty="0">
                <a:latin typeface="Georgia" panose="02040502050405020303" pitchFamily="18" charset="0"/>
                <a:ea typeface="Times New Roman" panose="02020603050405020304" pitchFamily="18" charset="0"/>
              </a:rPr>
              <a:t>- </a:t>
            </a:r>
            <a:r>
              <a:rPr lang="en-GB" sz="1800" dirty="0">
                <a:effectLst/>
                <a:latin typeface="Georgia" panose="02040502050405020303" pitchFamily="18" charset="0"/>
                <a:ea typeface="Times New Roman" panose="02020603050405020304" pitchFamily="18" charset="0"/>
              </a:rPr>
              <a:t>1979: The Convention on the Elimination of all Forms of Discrimination Against Women (CEDAW), which </a:t>
            </a:r>
            <a:r>
              <a:rPr lang="en-GB" sz="1800" dirty="0">
                <a:solidFill>
                  <a:srgbClr val="000000"/>
                </a:solidFill>
                <a:effectLst/>
                <a:latin typeface="Georgia" panose="02040502050405020303" pitchFamily="18" charset="0"/>
                <a:ea typeface="Times New Roman" panose="02020603050405020304" pitchFamily="18" charset="0"/>
              </a:rPr>
              <a:t>entered into force on Sept. 3, 1981</a:t>
            </a:r>
          </a:p>
          <a:p>
            <a:pPr algn="just"/>
            <a:endParaRPr lang="en-GB" sz="1800" dirty="0">
              <a:latin typeface="Georgia" panose="02040502050405020303" pitchFamily="18" charset="0"/>
            </a:endParaRPr>
          </a:p>
          <a:p>
            <a:pPr marL="285750" indent="-285750" algn="just">
              <a:buFontTx/>
              <a:buChar char="-"/>
            </a:pPr>
            <a:r>
              <a:rPr lang="it-IT" sz="1800" dirty="0">
                <a:latin typeface="Georgia" panose="02040502050405020303" pitchFamily="18" charset="0"/>
              </a:rPr>
              <a:t>1995: The </a:t>
            </a:r>
            <a:r>
              <a:rPr lang="it-IT" sz="1800" dirty="0" err="1">
                <a:latin typeface="Georgia" panose="02040502050405020303" pitchFamily="18" charset="0"/>
              </a:rPr>
              <a:t>Beijin</a:t>
            </a:r>
            <a:r>
              <a:rPr lang="it-IT" sz="1800" dirty="0">
                <a:latin typeface="Georgia" panose="02040502050405020303" pitchFamily="18" charset="0"/>
              </a:rPr>
              <a:t> </a:t>
            </a:r>
            <a:r>
              <a:rPr lang="it-IT" sz="1800" dirty="0" err="1">
                <a:latin typeface="Georgia" panose="02040502050405020303" pitchFamily="18" charset="0"/>
              </a:rPr>
              <a:t>Declaration</a:t>
            </a:r>
            <a:r>
              <a:rPr lang="it-IT" sz="1800" dirty="0">
                <a:latin typeface="Georgia" panose="02040502050405020303" pitchFamily="18" charset="0"/>
              </a:rPr>
              <a:t> and Platform for Action</a:t>
            </a:r>
          </a:p>
          <a:p>
            <a:pPr marL="285750" indent="-285750" algn="just">
              <a:buFontTx/>
              <a:buChar char="-"/>
            </a:pPr>
            <a:endParaRPr lang="it-IT" sz="1800" dirty="0">
              <a:latin typeface="Georgia" panose="02040502050405020303" pitchFamily="18" charset="0"/>
            </a:endParaRPr>
          </a:p>
          <a:p>
            <a:pPr marL="285750" indent="-285750" algn="just">
              <a:buFontTx/>
              <a:buChar char="-"/>
            </a:pPr>
            <a:r>
              <a:rPr lang="en-GB" sz="1800" dirty="0">
                <a:latin typeface="Georgia" panose="02040502050405020303" pitchFamily="18" charset="0"/>
              </a:rPr>
              <a:t>1999: CEDAW’s Optional Protocol, which </a:t>
            </a:r>
            <a:r>
              <a:rPr lang="en-GB" sz="1800" i="1" dirty="0">
                <a:solidFill>
                  <a:srgbClr val="000000"/>
                </a:solidFill>
                <a:effectLst/>
                <a:latin typeface="Georgia" panose="02040502050405020303" pitchFamily="18" charset="0"/>
                <a:ea typeface="Calibri" panose="020F0502020204030204" pitchFamily="34" charset="0"/>
                <a:cs typeface="Arial" panose="020B0604020202020204" pitchFamily="34" charset="0"/>
              </a:rPr>
              <a:t>entered into force </a:t>
            </a:r>
            <a:r>
              <a:rPr lang="en-GB" sz="1800" dirty="0">
                <a:solidFill>
                  <a:srgbClr val="000000"/>
                </a:solidFill>
                <a:effectLst/>
                <a:latin typeface="Georgia" panose="02040502050405020303" pitchFamily="18" charset="0"/>
                <a:ea typeface="Calibri" panose="020F0502020204030204" pitchFamily="34" charset="0"/>
                <a:cs typeface="Arial" panose="020B0604020202020204" pitchFamily="34" charset="0"/>
              </a:rPr>
              <a:t>Dec. 22, 2000</a:t>
            </a:r>
            <a:endParaRPr lang="en-GB" sz="1800" dirty="0">
              <a:latin typeface="Georgia" panose="02040502050405020303" pitchFamily="18" charset="0"/>
            </a:endParaRPr>
          </a:p>
          <a:p>
            <a:pPr marL="285750" indent="-285750" algn="just">
              <a:buFontTx/>
              <a:buChar char="-"/>
            </a:pPr>
            <a:endParaRPr lang="en-GB" sz="1800" dirty="0">
              <a:latin typeface="Georgia" panose="02040502050405020303" pitchFamily="18" charset="0"/>
            </a:endParaRPr>
          </a:p>
          <a:p>
            <a:pPr algn="just"/>
            <a:r>
              <a:rPr lang="en-GB" sz="1800" dirty="0">
                <a:latin typeface="Georgia" panose="02040502050405020303" pitchFamily="18" charset="0"/>
              </a:rPr>
              <a:t>- 2015: </a:t>
            </a:r>
            <a:r>
              <a:rPr lang="en-GB" sz="1800" dirty="0">
                <a:latin typeface="Georgia" panose="02040502050405020303" pitchFamily="18" charset="0"/>
                <a:ea typeface="Roboto" panose="02000000000000000000" pitchFamily="2" charset="0"/>
                <a:cs typeface="Roboto" panose="02000000000000000000" pitchFamily="2" charset="0"/>
              </a:rPr>
              <a:t>the UNGA adopted the 2030 Agenda and established at Sustainable Development Goal n.5 to </a:t>
            </a:r>
            <a:r>
              <a:rPr lang="en-GB" sz="1800" i="1" dirty="0">
                <a:latin typeface="Georgia" panose="02040502050405020303" pitchFamily="18" charset="0"/>
                <a:ea typeface="Roboto" panose="02000000000000000000" pitchFamily="2" charset="0"/>
                <a:cs typeface="Roboto" panose="02000000000000000000" pitchFamily="2" charset="0"/>
              </a:rPr>
              <a:t>achieve gender equality and empower all women and girls</a:t>
            </a:r>
          </a:p>
          <a:p>
            <a:endParaRPr lang="en-GB" dirty="0"/>
          </a:p>
        </p:txBody>
      </p:sp>
    </p:spTree>
    <p:extLst>
      <p:ext uri="{BB962C8B-B14F-4D97-AF65-F5344CB8AC3E}">
        <p14:creationId xmlns:p14="http://schemas.microsoft.com/office/powerpoint/2010/main" val="2125932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76A4A1B-0165-AA9C-DB24-68DED70D3004}"/>
              </a:ext>
            </a:extLst>
          </p:cNvPr>
          <p:cNvSpPr>
            <a:spLocks noGrp="1"/>
          </p:cNvSpPr>
          <p:nvPr>
            <p:ph type="body" sz="quarter" idx="10"/>
          </p:nvPr>
        </p:nvSpPr>
        <p:spPr/>
        <p:txBody>
          <a:bodyPr lIns="91440" tIns="45720" rIns="91440" bIns="45720" anchor="t"/>
          <a:lstStyle/>
          <a:p>
            <a:r>
              <a:rPr lang="it-IT" dirty="0">
                <a:solidFill>
                  <a:srgbClr val="101B7E"/>
                </a:solidFill>
                <a:latin typeface="Georgia"/>
              </a:rPr>
              <a:t>Women and Trade Report (2020):</a:t>
            </a:r>
            <a:endParaRPr lang="en-US" dirty="0"/>
          </a:p>
        </p:txBody>
      </p:sp>
      <p:sp>
        <p:nvSpPr>
          <p:cNvPr id="3" name="Text Placeholder 2">
            <a:extLst>
              <a:ext uri="{FF2B5EF4-FFF2-40B4-BE49-F238E27FC236}">
                <a16:creationId xmlns:a16="http://schemas.microsoft.com/office/drawing/2014/main" id="{488A45C3-D67D-619B-B828-2F514FEF3309}"/>
              </a:ext>
            </a:extLst>
          </p:cNvPr>
          <p:cNvSpPr>
            <a:spLocks noGrp="1"/>
          </p:cNvSpPr>
          <p:nvPr>
            <p:ph type="body" sz="quarter" idx="11"/>
          </p:nvPr>
        </p:nvSpPr>
        <p:spPr/>
        <p:txBody>
          <a:bodyPr lIns="91440" tIns="45720" rIns="91440" bIns="45720" anchor="t"/>
          <a:lstStyle/>
          <a:p>
            <a:pPr algn="just"/>
            <a:r>
              <a:rPr lang="en-GB" sz="2000" dirty="0">
                <a:latin typeface="Georgia"/>
              </a:rPr>
              <a:t>Women tend to face </a:t>
            </a:r>
            <a:r>
              <a:rPr lang="en-GB" sz="2000" b="1" dirty="0">
                <a:solidFill>
                  <a:srgbClr val="101B7E"/>
                </a:solidFill>
                <a:latin typeface="Georgia"/>
              </a:rPr>
              <a:t>disproportionately higher barriers </a:t>
            </a:r>
            <a:r>
              <a:rPr lang="en-GB" sz="2000" dirty="0">
                <a:latin typeface="Georgia"/>
              </a:rPr>
              <a:t>to trade compared to men. In addition to discrimination, women face </a:t>
            </a:r>
            <a:r>
              <a:rPr lang="en-GB" sz="2000" b="1" dirty="0">
                <a:solidFill>
                  <a:srgbClr val="101B7E"/>
                </a:solidFill>
                <a:latin typeface="Georgia"/>
              </a:rPr>
              <a:t>greater barriers to finance, higher costs of doing business, and more limited access to information and markets.</a:t>
            </a:r>
            <a:endParaRPr lang="en-US" sz="2000" dirty="0">
              <a:solidFill>
                <a:srgbClr val="101B7E"/>
              </a:solidFill>
              <a:latin typeface="Georgia"/>
            </a:endParaRPr>
          </a:p>
          <a:p>
            <a:pPr algn="just"/>
            <a:endParaRPr lang="en-GB" sz="2000" dirty="0">
              <a:latin typeface="Georgia"/>
            </a:endParaRPr>
          </a:p>
          <a:p>
            <a:pPr algn="just"/>
            <a:r>
              <a:rPr lang="en-GB" sz="2000" dirty="0">
                <a:latin typeface="Georgia"/>
              </a:rPr>
              <a:t>Because women hold a disproportionate share of lower-skill jobs, they can be particularly vulnerable to trade related shocks that directly expose female dominated industries to foreign competition or layoffs resulting from the introduction of new technologies. Women agricultural workers are especially vulnerable to imports because women are more likely to be engaged in less-productive, subsistence farming.</a:t>
            </a:r>
            <a:endParaRPr lang="en-US" sz="2000" dirty="0">
              <a:latin typeface="Georgia"/>
            </a:endParaRPr>
          </a:p>
          <a:p>
            <a:endParaRPr lang="en-GB" dirty="0">
              <a:cs typeface="Calibri"/>
            </a:endParaRPr>
          </a:p>
          <a:p>
            <a:endParaRPr lang="en-US" dirty="0">
              <a:cs typeface="Calibri"/>
            </a:endParaRPr>
          </a:p>
        </p:txBody>
      </p:sp>
    </p:spTree>
    <p:extLst>
      <p:ext uri="{BB962C8B-B14F-4D97-AF65-F5344CB8AC3E}">
        <p14:creationId xmlns:p14="http://schemas.microsoft.com/office/powerpoint/2010/main" val="3369116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B876F6B-72E8-66B1-7563-3F7AE6B9606B}"/>
              </a:ext>
            </a:extLst>
          </p:cNvPr>
          <p:cNvSpPr>
            <a:spLocks noGrp="1"/>
          </p:cNvSpPr>
          <p:nvPr>
            <p:ph type="body" sz="quarter" idx="10"/>
          </p:nvPr>
        </p:nvSpPr>
        <p:spPr/>
        <p:txBody>
          <a:bodyPr/>
          <a:lstStyle/>
          <a:p>
            <a:r>
              <a:rPr lang="it-IT" sz="2400" b="1">
                <a:solidFill>
                  <a:srgbClr val="101B7E"/>
                </a:solidFill>
                <a:latin typeface="Georgia"/>
              </a:rPr>
              <a:t>Barriers women face in International Trade</a:t>
            </a:r>
            <a:endParaRPr lang="en-US"/>
          </a:p>
        </p:txBody>
      </p:sp>
      <p:sp>
        <p:nvSpPr>
          <p:cNvPr id="3" name="Text Placeholder 2">
            <a:extLst>
              <a:ext uri="{FF2B5EF4-FFF2-40B4-BE49-F238E27FC236}">
                <a16:creationId xmlns:a16="http://schemas.microsoft.com/office/drawing/2014/main" id="{04883179-2059-387B-950D-4AD9F7DDE5FC}"/>
              </a:ext>
            </a:extLst>
          </p:cNvPr>
          <p:cNvSpPr>
            <a:spLocks noGrp="1"/>
          </p:cNvSpPr>
          <p:nvPr>
            <p:ph type="body" sz="quarter" idx="11"/>
          </p:nvPr>
        </p:nvSpPr>
        <p:spPr>
          <a:xfrm>
            <a:off x="366533" y="1125328"/>
            <a:ext cx="8424862" cy="4536405"/>
          </a:xfrm>
        </p:spPr>
        <p:txBody>
          <a:bodyPr lIns="91440" tIns="45720" rIns="91440" bIns="45720" anchor="t"/>
          <a:lstStyle/>
          <a:p>
            <a:pPr algn="just"/>
            <a:r>
              <a:rPr lang="en-GB" dirty="0">
                <a:latin typeface="Georgia"/>
              </a:rPr>
              <a:t>Although globalisation have lifted some of the barriers to greater gender equality women still face many barriers to their participation in trade and commerce.</a:t>
            </a:r>
            <a:endParaRPr lang="en-US" dirty="0">
              <a:latin typeface="Georgia"/>
            </a:endParaRPr>
          </a:p>
          <a:p>
            <a:pPr algn="just"/>
            <a:endParaRPr lang="en-GB" dirty="0">
              <a:latin typeface="Georgia"/>
            </a:endParaRPr>
          </a:p>
          <a:p>
            <a:pPr algn="just"/>
            <a:r>
              <a:rPr lang="en-GB" b="1" dirty="0">
                <a:latin typeface="Georgia"/>
              </a:rPr>
              <a:t>These barriers include regulatory and cultural biases, maternity obstacles, employment restrictions, </a:t>
            </a:r>
            <a:r>
              <a:rPr lang="en-GB" b="1" u="sng" dirty="0">
                <a:latin typeface="Georgia"/>
              </a:rPr>
              <a:t>lack of access to capital </a:t>
            </a:r>
            <a:r>
              <a:rPr lang="en-GB" b="1" dirty="0">
                <a:latin typeface="Georgia"/>
              </a:rPr>
              <a:t>and productive resources, skills mismatch and inadequate market information and business networks.</a:t>
            </a:r>
            <a:endParaRPr lang="en-US">
              <a:latin typeface="Georgia"/>
            </a:endParaRPr>
          </a:p>
          <a:p>
            <a:pPr algn="just"/>
            <a:endParaRPr lang="en-GB" b="1" dirty="0">
              <a:latin typeface="Georgia"/>
            </a:endParaRPr>
          </a:p>
          <a:p>
            <a:pPr algn="just"/>
            <a:endParaRPr lang="en-GB" b="1" dirty="0">
              <a:latin typeface="Georgia"/>
              <a:cs typeface="Calibri"/>
            </a:endParaRPr>
          </a:p>
          <a:p>
            <a:pPr algn="just"/>
            <a:endParaRPr lang="en-GB" dirty="0">
              <a:latin typeface="Georgia"/>
              <a:cs typeface="Calibri"/>
            </a:endParaRPr>
          </a:p>
          <a:p>
            <a:endParaRPr lang="en-US" dirty="0">
              <a:cs typeface="Calibri"/>
            </a:endParaRPr>
          </a:p>
        </p:txBody>
      </p:sp>
      <p:pic>
        <p:nvPicPr>
          <p:cNvPr id="4" name="Picture 4">
            <a:extLst>
              <a:ext uri="{FF2B5EF4-FFF2-40B4-BE49-F238E27FC236}">
                <a16:creationId xmlns:a16="http://schemas.microsoft.com/office/drawing/2014/main" id="{D8749C95-53B1-A792-78ED-37F47A6F4CF3}"/>
              </a:ext>
            </a:extLst>
          </p:cNvPr>
          <p:cNvPicPr>
            <a:picLocks noChangeAspect="1"/>
          </p:cNvPicPr>
          <p:nvPr/>
        </p:nvPicPr>
        <p:blipFill>
          <a:blip r:embed="rId2"/>
          <a:stretch>
            <a:fillRect/>
          </a:stretch>
        </p:blipFill>
        <p:spPr>
          <a:xfrm>
            <a:off x="2361840" y="3645024"/>
            <a:ext cx="4295955" cy="2410665"/>
          </a:xfrm>
          <a:prstGeom prst="rect">
            <a:avLst/>
          </a:prstGeom>
        </p:spPr>
      </p:pic>
    </p:spTree>
    <p:extLst>
      <p:ext uri="{BB962C8B-B14F-4D97-AF65-F5344CB8AC3E}">
        <p14:creationId xmlns:p14="http://schemas.microsoft.com/office/powerpoint/2010/main" val="4156637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Texto 1">
            <a:extLst>
              <a:ext uri="{FF2B5EF4-FFF2-40B4-BE49-F238E27FC236}">
                <a16:creationId xmlns:a16="http://schemas.microsoft.com/office/drawing/2014/main" id="{04432FF8-74DF-9779-4CF0-3EEDB1FDB9A7}"/>
              </a:ext>
            </a:extLst>
          </p:cNvPr>
          <p:cNvSpPr>
            <a:spLocks noGrp="1"/>
          </p:cNvSpPr>
          <p:nvPr>
            <p:ph type="body" sz="quarter" idx="10"/>
          </p:nvPr>
        </p:nvSpPr>
        <p:spPr/>
        <p:txBody>
          <a:bodyPr/>
          <a:lstStyle/>
          <a:p>
            <a:r>
              <a:rPr lang="it-IT" dirty="0">
                <a:latin typeface="Georgia" panose="02040502050405020303" pitchFamily="18" charset="0"/>
              </a:rPr>
              <a:t>Women and Trade Report (2020):</a:t>
            </a:r>
          </a:p>
          <a:p>
            <a:r>
              <a:rPr lang="it-IT" dirty="0">
                <a:latin typeface="Georgia" panose="02040502050405020303" pitchFamily="18" charset="0"/>
              </a:rPr>
              <a:t>Women are more </a:t>
            </a:r>
            <a:r>
              <a:rPr lang="it-IT" dirty="0" err="1">
                <a:latin typeface="Georgia" panose="02040502050405020303" pitchFamily="18" charset="0"/>
              </a:rPr>
              <a:t>vulnerable</a:t>
            </a:r>
            <a:r>
              <a:rPr lang="it-IT" dirty="0">
                <a:latin typeface="Georgia" panose="02040502050405020303" pitchFamily="18" charset="0"/>
              </a:rPr>
              <a:t> in time of </a:t>
            </a:r>
            <a:r>
              <a:rPr lang="it-IT" dirty="0" err="1">
                <a:latin typeface="Georgia" panose="02040502050405020303" pitchFamily="18" charset="0"/>
              </a:rPr>
              <a:t>crisis</a:t>
            </a:r>
            <a:endParaRPr lang="en-GB" i="1" dirty="0">
              <a:latin typeface="Georgia" panose="02040502050405020303" pitchFamily="18" charset="0"/>
            </a:endParaRPr>
          </a:p>
          <a:p>
            <a:endParaRPr lang="en-GB" dirty="0"/>
          </a:p>
        </p:txBody>
      </p:sp>
      <p:sp>
        <p:nvSpPr>
          <p:cNvPr id="3" name="Espaço Reservado para Texto 2">
            <a:extLst>
              <a:ext uri="{FF2B5EF4-FFF2-40B4-BE49-F238E27FC236}">
                <a16:creationId xmlns:a16="http://schemas.microsoft.com/office/drawing/2014/main" id="{F34769DA-0920-4FDF-BF22-A6BD0F630EED}"/>
              </a:ext>
            </a:extLst>
          </p:cNvPr>
          <p:cNvSpPr>
            <a:spLocks noGrp="1"/>
          </p:cNvSpPr>
          <p:nvPr>
            <p:ph type="body" sz="quarter" idx="11"/>
          </p:nvPr>
        </p:nvSpPr>
        <p:spPr>
          <a:xfrm>
            <a:off x="395288" y="1412875"/>
            <a:ext cx="4608760" cy="4536405"/>
          </a:xfrm>
        </p:spPr>
        <p:txBody>
          <a:bodyPr/>
          <a:lstStyle/>
          <a:p>
            <a:pPr algn="just"/>
            <a:r>
              <a:rPr lang="en-GB" sz="1800" dirty="0">
                <a:latin typeface="Georgia" panose="02040502050405020303" pitchFamily="18" charset="0"/>
              </a:rPr>
              <a:t>Women account for 60 to 80 percent of the workforce in the global value chain (GVC) for apparel, which has been severely affected by the pandemic. resulting in factory shutdowns in Bangladesh, Cambodia, Vietnam, and other countries.</a:t>
            </a:r>
          </a:p>
          <a:p>
            <a:pPr algn="just"/>
            <a:endParaRPr lang="en-GB" sz="1800" dirty="0">
              <a:latin typeface="Georgia" panose="02040502050405020303" pitchFamily="18" charset="0"/>
            </a:endParaRPr>
          </a:p>
          <a:p>
            <a:pPr algn="just"/>
            <a:endParaRPr lang="en-GB" sz="1800" dirty="0">
              <a:latin typeface="Georgia" panose="02040502050405020303" pitchFamily="18" charset="0"/>
            </a:endParaRPr>
          </a:p>
          <a:p>
            <a:pPr algn="just"/>
            <a:r>
              <a:rPr lang="en-GB" sz="1800" dirty="0">
                <a:latin typeface="Georgia" panose="02040502050405020303" pitchFamily="18" charset="0"/>
              </a:rPr>
              <a:t>A large number of women, could not telework, especially women working in sectors like light manufacturing or retail that require face-to-face interactions.</a:t>
            </a:r>
          </a:p>
          <a:p>
            <a:pPr algn="just"/>
            <a:r>
              <a:rPr lang="en-GB" sz="1800" dirty="0">
                <a:latin typeface="Georgia" panose="02040502050405020303" pitchFamily="18" charset="0"/>
              </a:rPr>
              <a:t>Women faced much higher burden of childcare, because of school closure.</a:t>
            </a:r>
          </a:p>
          <a:p>
            <a:pPr algn="just"/>
            <a:endParaRPr lang="en-GB" sz="1800" dirty="0">
              <a:latin typeface="Georgia" panose="02040502050405020303" pitchFamily="18" charset="0"/>
            </a:endParaRPr>
          </a:p>
          <a:p>
            <a:pPr algn="just"/>
            <a:endParaRPr lang="en-GB" dirty="0"/>
          </a:p>
        </p:txBody>
      </p:sp>
      <p:pic>
        <p:nvPicPr>
          <p:cNvPr id="4" name="Picture 6" descr="The Garment Industry Needs More Women Leaders | Inter Press Service">
            <a:extLst>
              <a:ext uri="{FF2B5EF4-FFF2-40B4-BE49-F238E27FC236}">
                <a16:creationId xmlns:a16="http://schemas.microsoft.com/office/drawing/2014/main" id="{69942830-90A9-5021-5DE4-055AA51B6F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4431" y="1389357"/>
            <a:ext cx="3468009" cy="231568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Women still have to choose between a job and child care - Marketplace">
            <a:extLst>
              <a:ext uri="{FF2B5EF4-FFF2-40B4-BE49-F238E27FC236}">
                <a16:creationId xmlns:a16="http://schemas.microsoft.com/office/drawing/2014/main" id="{E45BE560-72BB-1D8B-EE55-2C4B01B53D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4431" y="3871022"/>
            <a:ext cx="3485198" cy="19517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2010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C8159ED-54F7-781C-0EE6-747E25EAC4E5}"/>
              </a:ext>
            </a:extLst>
          </p:cNvPr>
          <p:cNvSpPr>
            <a:spLocks noGrp="1"/>
          </p:cNvSpPr>
          <p:nvPr>
            <p:ph type="body" sz="quarter" idx="10"/>
          </p:nvPr>
        </p:nvSpPr>
        <p:spPr/>
        <p:txBody>
          <a:bodyPr lIns="91440" tIns="45720" rIns="91440" bIns="45720" anchor="t"/>
          <a:lstStyle/>
          <a:p>
            <a:r>
              <a:rPr lang="it-IT" dirty="0">
                <a:solidFill>
                  <a:srgbClr val="101B7E"/>
                </a:solidFill>
                <a:latin typeface="Georgia"/>
              </a:rPr>
              <a:t>WTO Buenos Aires </a:t>
            </a:r>
            <a:r>
              <a:rPr lang="it-IT" dirty="0" err="1">
                <a:solidFill>
                  <a:srgbClr val="101B7E"/>
                </a:solidFill>
                <a:latin typeface="Georgia"/>
              </a:rPr>
              <a:t>Declaration</a:t>
            </a:r>
            <a:r>
              <a:rPr lang="it-IT" dirty="0">
                <a:solidFill>
                  <a:srgbClr val="101B7E"/>
                </a:solidFill>
                <a:latin typeface="Georgia"/>
              </a:rPr>
              <a:t> (2017)</a:t>
            </a:r>
            <a:endParaRPr lang="en-US" dirty="0"/>
          </a:p>
        </p:txBody>
      </p:sp>
      <p:sp>
        <p:nvSpPr>
          <p:cNvPr id="3" name="Text Placeholder 2">
            <a:extLst>
              <a:ext uri="{FF2B5EF4-FFF2-40B4-BE49-F238E27FC236}">
                <a16:creationId xmlns:a16="http://schemas.microsoft.com/office/drawing/2014/main" id="{922203AF-4574-1A31-A54B-F96B0F055E3D}"/>
              </a:ext>
            </a:extLst>
          </p:cNvPr>
          <p:cNvSpPr>
            <a:spLocks noGrp="1"/>
          </p:cNvSpPr>
          <p:nvPr>
            <p:ph type="body" sz="quarter" idx="11"/>
          </p:nvPr>
        </p:nvSpPr>
        <p:spPr/>
        <p:txBody>
          <a:bodyPr lIns="91440" tIns="45720" rIns="91440" bIns="45720" anchor="t"/>
          <a:lstStyle/>
          <a:p>
            <a:pPr algn="just"/>
            <a:r>
              <a:rPr lang="en-GB" sz="2000" dirty="0">
                <a:latin typeface="Georgia"/>
              </a:rPr>
              <a:t>On the occasion of the 11</a:t>
            </a:r>
            <a:r>
              <a:rPr lang="en-GB" sz="1300" baseline="30000" dirty="0">
                <a:latin typeface="Georgia"/>
              </a:rPr>
              <a:t>th</a:t>
            </a:r>
            <a:r>
              <a:rPr lang="en-GB" sz="2000" dirty="0">
                <a:latin typeface="Georgia"/>
              </a:rPr>
              <a:t> WTO Ministerial Conference held in Buenos Aires in December 2017 was issued the </a:t>
            </a:r>
            <a:r>
              <a:rPr lang="en-GB" sz="2000" i="1" dirty="0">
                <a:solidFill>
                  <a:srgbClr val="101B7E"/>
                </a:solidFill>
                <a:latin typeface="Georgia"/>
              </a:rPr>
              <a:t>Joint Declaration on Trade and Women's Economic Empowerment. </a:t>
            </a:r>
            <a:endParaRPr lang="en-US" sz="2000" dirty="0">
              <a:solidFill>
                <a:srgbClr val="101B7E"/>
              </a:solidFill>
              <a:latin typeface="Georgia"/>
            </a:endParaRPr>
          </a:p>
          <a:p>
            <a:pPr algn="just"/>
            <a:endParaRPr lang="en-GB" sz="2000" dirty="0">
              <a:solidFill>
                <a:srgbClr val="101B7E"/>
              </a:solidFill>
              <a:latin typeface="Georgia"/>
            </a:endParaRPr>
          </a:p>
          <a:p>
            <a:pPr algn="just"/>
            <a:r>
              <a:rPr lang="en-GB" sz="2000" dirty="0">
                <a:latin typeface="Georgia"/>
              </a:rPr>
              <a:t>The Declaration aims ultimately boost economic growth worldwide and </a:t>
            </a:r>
            <a:r>
              <a:rPr lang="en-GB" sz="2000" b="1" dirty="0">
                <a:latin typeface="Georgia"/>
              </a:rPr>
              <a:t>provide more and better paid jobs for women</a:t>
            </a:r>
            <a:r>
              <a:rPr lang="en-GB" sz="2000" dirty="0">
                <a:latin typeface="Georgia"/>
              </a:rPr>
              <a:t>., making trade and </a:t>
            </a:r>
            <a:r>
              <a:rPr lang="en-GB" sz="2000" dirty="0">
                <a:solidFill>
                  <a:srgbClr val="101B7E"/>
                </a:solidFill>
                <a:latin typeface="Georgia"/>
              </a:rPr>
              <a:t>development policies more gender-responsive</a:t>
            </a:r>
            <a:r>
              <a:rPr lang="en-GB" sz="2000" dirty="0">
                <a:latin typeface="Georgia"/>
              </a:rPr>
              <a:t> by  </a:t>
            </a:r>
            <a:r>
              <a:rPr lang="en-GB" sz="2000" dirty="0">
                <a:solidFill>
                  <a:srgbClr val="101B7E"/>
                </a:solidFill>
                <a:latin typeface="Georgia"/>
              </a:rPr>
              <a:t>collecting gender data </a:t>
            </a:r>
            <a:r>
              <a:rPr lang="en-GB" sz="2000" dirty="0">
                <a:latin typeface="Georgia"/>
              </a:rPr>
              <a:t>and analysing gender-focused statistics related to trade, </a:t>
            </a:r>
            <a:r>
              <a:rPr lang="en-GB" sz="2000" dirty="0">
                <a:solidFill>
                  <a:srgbClr val="101B7E"/>
                </a:solidFill>
                <a:latin typeface="Georgia"/>
              </a:rPr>
              <a:t> working together in the WTO to remove barriers for women's economic empowerment and increase their participation in trade,</a:t>
            </a:r>
            <a:r>
              <a:rPr lang="en-GB" sz="2000" dirty="0">
                <a:latin typeface="Georgia"/>
              </a:rPr>
              <a:t> ensuring that Aid for Trade supports efforts to analyse, design and implement more gender-responsive trade policies.</a:t>
            </a:r>
            <a:endParaRPr lang="en-US" dirty="0"/>
          </a:p>
        </p:txBody>
      </p:sp>
    </p:spTree>
    <p:extLst>
      <p:ext uri="{BB962C8B-B14F-4D97-AF65-F5344CB8AC3E}">
        <p14:creationId xmlns:p14="http://schemas.microsoft.com/office/powerpoint/2010/main" val="2471707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0E1C67C-9FFD-D033-8C82-9237E2919D02}"/>
              </a:ext>
            </a:extLst>
          </p:cNvPr>
          <p:cNvSpPr>
            <a:spLocks noGrp="1"/>
          </p:cNvSpPr>
          <p:nvPr>
            <p:ph type="body" sz="quarter" idx="10"/>
          </p:nvPr>
        </p:nvSpPr>
        <p:spPr/>
        <p:txBody>
          <a:bodyPr lIns="91440" tIns="45720" rIns="91440" bIns="45720" anchor="t"/>
          <a:lstStyle/>
          <a:p>
            <a:r>
              <a:rPr lang="it-IT" dirty="0">
                <a:solidFill>
                  <a:srgbClr val="101B7E"/>
                </a:solidFill>
                <a:latin typeface="Georgia"/>
              </a:rPr>
              <a:t>WTO Buenos Aires </a:t>
            </a:r>
            <a:r>
              <a:rPr lang="it-IT" dirty="0" err="1">
                <a:solidFill>
                  <a:srgbClr val="101B7E"/>
                </a:solidFill>
                <a:latin typeface="Georgia"/>
              </a:rPr>
              <a:t>Declaration</a:t>
            </a:r>
            <a:r>
              <a:rPr lang="it-IT" dirty="0">
                <a:solidFill>
                  <a:srgbClr val="101B7E"/>
                </a:solidFill>
                <a:latin typeface="Georgia"/>
              </a:rPr>
              <a:t> (2017)</a:t>
            </a:r>
            <a:endParaRPr lang="en-US" dirty="0"/>
          </a:p>
        </p:txBody>
      </p:sp>
      <p:sp>
        <p:nvSpPr>
          <p:cNvPr id="3" name="Text Placeholder 2">
            <a:extLst>
              <a:ext uri="{FF2B5EF4-FFF2-40B4-BE49-F238E27FC236}">
                <a16:creationId xmlns:a16="http://schemas.microsoft.com/office/drawing/2014/main" id="{3910B25D-1336-83D3-ED5B-9D8971F0AD86}"/>
              </a:ext>
            </a:extLst>
          </p:cNvPr>
          <p:cNvSpPr>
            <a:spLocks noGrp="1"/>
          </p:cNvSpPr>
          <p:nvPr>
            <p:ph type="body" sz="quarter" idx="11"/>
          </p:nvPr>
        </p:nvSpPr>
        <p:spPr/>
        <p:txBody>
          <a:bodyPr lIns="91440" tIns="45720" rIns="91440" bIns="45720" anchor="t"/>
          <a:lstStyle/>
          <a:p>
            <a:pPr algn="just">
              <a:lnSpc>
                <a:spcPct val="113999"/>
              </a:lnSpc>
            </a:pPr>
            <a:r>
              <a:rPr lang="en-GB" sz="2000" dirty="0">
                <a:latin typeface="Georgia"/>
              </a:rPr>
              <a:t>The Buenos Aires Declaration addressed</a:t>
            </a:r>
            <a:r>
              <a:rPr lang="en-GB" sz="2000" i="1" dirty="0">
                <a:latin typeface="Georgia"/>
              </a:rPr>
              <a:t>, i.e., </a:t>
            </a:r>
            <a:r>
              <a:rPr lang="en-GB" sz="2000" dirty="0">
                <a:latin typeface="Georgia"/>
              </a:rPr>
              <a:t>the need to: promote female entrepreneurship and trade;  </a:t>
            </a:r>
            <a:r>
              <a:rPr lang="en-GB" sz="2000" dirty="0">
                <a:solidFill>
                  <a:srgbClr val="101B7E"/>
                </a:solidFill>
                <a:latin typeface="Georgia"/>
              </a:rPr>
              <a:t>identify  barriers </a:t>
            </a:r>
            <a:r>
              <a:rPr lang="en-GB" sz="2000" dirty="0">
                <a:latin typeface="Georgia"/>
              </a:rPr>
              <a:t>that limit women’s participation in trade; </a:t>
            </a:r>
            <a:r>
              <a:rPr lang="en-GB" sz="2000" dirty="0">
                <a:solidFill>
                  <a:srgbClr val="101B7E"/>
                </a:solidFill>
                <a:latin typeface="Georgia"/>
              </a:rPr>
              <a:t>promote financial inclusion </a:t>
            </a:r>
            <a:r>
              <a:rPr lang="en-GB" sz="2000" dirty="0">
                <a:latin typeface="Georgia"/>
              </a:rPr>
              <a:t>as well as the </a:t>
            </a:r>
            <a:r>
              <a:rPr lang="en-GB" sz="2000" dirty="0">
                <a:solidFill>
                  <a:srgbClr val="101B7E"/>
                </a:solidFill>
                <a:latin typeface="Georgia"/>
              </a:rPr>
              <a:t>access to trade financing and financial assistance for women traders</a:t>
            </a:r>
            <a:r>
              <a:rPr lang="en-GB" sz="2000" dirty="0">
                <a:latin typeface="Georgia"/>
              </a:rPr>
              <a:t>;  </a:t>
            </a:r>
            <a:r>
              <a:rPr lang="en-GB" sz="2000" dirty="0">
                <a:solidFill>
                  <a:srgbClr val="101B7E"/>
                </a:solidFill>
                <a:latin typeface="Georgia"/>
              </a:rPr>
              <a:t>enhance women entrepreneurs’ participation in public procurement markets</a:t>
            </a:r>
            <a:r>
              <a:rPr lang="en-GB" sz="2000" dirty="0">
                <a:latin typeface="Georgia"/>
              </a:rPr>
              <a:t>; </a:t>
            </a:r>
            <a:r>
              <a:rPr lang="en-GB" sz="2000" dirty="0">
                <a:solidFill>
                  <a:srgbClr val="101B7E"/>
                </a:solidFill>
                <a:latin typeface="Georgia"/>
              </a:rPr>
              <a:t>include women-led businesses, in particular Micro, Small and Medium-sized Enterprises (MSMEs) in value chains</a:t>
            </a:r>
            <a:r>
              <a:rPr lang="en-GB" sz="2000" dirty="0">
                <a:latin typeface="Georgia"/>
              </a:rPr>
              <a:t>; address the impact of trade facilitation in providing equal access and opportunities for women entrepreneurs and inventory of information sources, their complementarity and the identification of data gaps.</a:t>
            </a:r>
            <a:endParaRPr lang="en-US" sz="2000" dirty="0">
              <a:latin typeface="Georgia"/>
            </a:endParaRPr>
          </a:p>
          <a:p>
            <a:endParaRPr lang="en-GB" dirty="0">
              <a:cs typeface="Calibri"/>
            </a:endParaRPr>
          </a:p>
          <a:p>
            <a:endParaRPr lang="en-US" dirty="0">
              <a:cs typeface="Calibri"/>
            </a:endParaRPr>
          </a:p>
        </p:txBody>
      </p:sp>
    </p:spTree>
    <p:extLst>
      <p:ext uri="{BB962C8B-B14F-4D97-AF65-F5344CB8AC3E}">
        <p14:creationId xmlns:p14="http://schemas.microsoft.com/office/powerpoint/2010/main" val="890974314"/>
      </p:ext>
    </p:extLst>
  </p:cSld>
  <p:clrMapOvr>
    <a:masterClrMapping/>
  </p:clrMapOvr>
</p:sld>
</file>

<file path=ppt/theme/theme1.xml><?xml version="1.0" encoding="utf-8"?>
<a:theme xmlns:a="http://schemas.openxmlformats.org/drawingml/2006/main" name="COPERTI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4000" b="1" dirty="0" smtClean="0">
            <a:solidFill>
              <a:schemeClr val="bg1"/>
            </a:solidFill>
            <a:latin typeface="Century Gothic" panose="020B0502020202020204" pitchFamily="34" charset="0"/>
          </a:defRPr>
        </a:defPPr>
      </a:lstStyle>
    </a:txDef>
  </a:objectDefaults>
  <a:extraClrSchemeLst/>
</a:theme>
</file>

<file path=ppt/theme/theme2.xml><?xml version="1.0" encoding="utf-8"?>
<a:theme xmlns:a="http://schemas.openxmlformats.org/drawingml/2006/main" name="DIAPOSI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HIUSURA">
  <a:themeElements>
    <a:clrScheme name="Personalizzato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EEECE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561</TotalTime>
  <Words>3682</Words>
  <Application>Microsoft Office PowerPoint</Application>
  <PresentationFormat>Apresentação na tela (4:3)</PresentationFormat>
  <Paragraphs>224</Paragraphs>
  <Slides>35</Slides>
  <Notes>0</Notes>
  <HiddenSlides>0</HiddenSlides>
  <MMClips>0</MMClips>
  <ScaleCrop>false</ScaleCrop>
  <HeadingPairs>
    <vt:vector size="6" baseType="variant">
      <vt:variant>
        <vt:lpstr>Fontes usadas</vt:lpstr>
      </vt:variant>
      <vt:variant>
        <vt:i4>6</vt:i4>
      </vt:variant>
      <vt:variant>
        <vt:lpstr>Tema</vt:lpstr>
      </vt:variant>
      <vt:variant>
        <vt:i4>3</vt:i4>
      </vt:variant>
      <vt:variant>
        <vt:lpstr>Títulos de slides</vt:lpstr>
      </vt:variant>
      <vt:variant>
        <vt:i4>35</vt:i4>
      </vt:variant>
    </vt:vector>
  </HeadingPairs>
  <TitlesOfParts>
    <vt:vector size="44" baseType="lpstr">
      <vt:lpstr>Arial</vt:lpstr>
      <vt:lpstr>Arial,Sans-Serif</vt:lpstr>
      <vt:lpstr>Calibri</vt:lpstr>
      <vt:lpstr>Century Gothic</vt:lpstr>
      <vt:lpstr>Georgia</vt:lpstr>
      <vt:lpstr>Wingdings</vt:lpstr>
      <vt:lpstr>COPERTINA</vt:lpstr>
      <vt:lpstr>DIAPOSITIVE</vt:lpstr>
      <vt:lpstr>CHIUSURA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Università di Bologna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Klarissa Martins Sckayer Abicalam</cp:lastModifiedBy>
  <cp:revision>296</cp:revision>
  <dcterms:created xsi:type="dcterms:W3CDTF">2017-11-13T10:11:35Z</dcterms:created>
  <dcterms:modified xsi:type="dcterms:W3CDTF">2023-07-06T21:44:59Z</dcterms:modified>
</cp:coreProperties>
</file>